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5" r:id="rId8"/>
    <p:sldId id="264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eohack.toolforge.org/geohack.php?pagename=Jubilee_Hall,_Rangoon&amp;params=16.784921_N_96.152521_E_type:landmark_region:MY" TargetMode="External"/><Relationship Id="rId5" Type="http://schemas.openxmlformats.org/officeDocument/2006/relationships/hyperlink" Target="https://en.wikipedia.org/wiki/Dagon_Township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Jubilee_Hall,_Rangoon#cite_note-:1-3" TargetMode="External"/><Relationship Id="rId5" Type="http://schemas.openxmlformats.org/officeDocument/2006/relationships/hyperlink" Target="https://en.wikipedia.org/wiki/Aung_San" TargetMode="External"/><Relationship Id="rId4" Type="http://schemas.openxmlformats.org/officeDocument/2006/relationships/hyperlink" Target="https://en.wikipedia.org/wiki/Anti-Fascist_People%27s_Freedom_Leagu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burmese/in-depth-5413051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FDBAF-3A47-1200-756C-23D5FA986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" t="1444" r="1509" b="838"/>
          <a:stretch/>
        </p:blipFill>
        <p:spPr>
          <a:xfrm>
            <a:off x="2133600" y="72815"/>
            <a:ext cx="13792200" cy="8945864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720102" y="342900"/>
            <a:ext cx="12057353" cy="167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8"/>
              </a:lnSpc>
            </a:pPr>
            <a:r>
              <a:rPr lang="en-US" sz="10107" spc="990" dirty="0">
                <a:solidFill>
                  <a:schemeClr val="accent2">
                    <a:lumMod val="75000"/>
                  </a:schemeClr>
                </a:solidFill>
              </a:rPr>
              <a:t>Jubilee Hall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9056779"/>
            <a:ext cx="18288000" cy="1230221"/>
          </a:xfrm>
          <a:custGeom>
            <a:avLst/>
            <a:gdLst/>
            <a:ahLst/>
            <a:cxnLst/>
            <a:rect l="l" t="t" r="r" b="b"/>
            <a:pathLst>
              <a:path w="18288000" h="1230221">
                <a:moveTo>
                  <a:pt x="0" y="0"/>
                </a:moveTo>
                <a:lnTo>
                  <a:pt x="18288000" y="0"/>
                </a:lnTo>
                <a:lnTo>
                  <a:pt x="18288000" y="1230221"/>
                </a:lnTo>
                <a:lnTo>
                  <a:pt x="0" y="12302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471" b="-1747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720102" y="1943100"/>
            <a:ext cx="10951206" cy="487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2898" spc="284" dirty="0">
                <a:solidFill>
                  <a:srgbClr val="F5FFF5"/>
                </a:solidFill>
                <a:latin typeface="+mj-lt"/>
              </a:rPr>
              <a:t>Presented by Group-3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56779"/>
            <a:ext cx="18288000" cy="1230221"/>
          </a:xfrm>
          <a:custGeom>
            <a:avLst/>
            <a:gdLst/>
            <a:ahLst/>
            <a:cxnLst/>
            <a:rect l="l" t="t" r="r" b="b"/>
            <a:pathLst>
              <a:path w="18288000" h="1230221">
                <a:moveTo>
                  <a:pt x="0" y="0"/>
                </a:moveTo>
                <a:lnTo>
                  <a:pt x="18288000" y="0"/>
                </a:lnTo>
                <a:lnTo>
                  <a:pt x="18288000" y="1230221"/>
                </a:lnTo>
                <a:lnTo>
                  <a:pt x="0" y="1230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471" b="-17471"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A8DC5-4789-6C4E-4C62-3D38B7C80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34" t="8679" b="8050"/>
          <a:stretch/>
        </p:blipFill>
        <p:spPr>
          <a:xfrm>
            <a:off x="311734" y="1081040"/>
            <a:ext cx="11346866" cy="8157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C67522-0BD9-C0F1-2719-B3BBBA6961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75" t="10692" r="11274" b="21510"/>
          <a:stretch/>
        </p:blipFill>
        <p:spPr>
          <a:xfrm>
            <a:off x="9144000" y="2277372"/>
            <a:ext cx="8544465" cy="5796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F31600-B998-22BF-65C4-4E68A306285B}"/>
              </a:ext>
            </a:extLst>
          </p:cNvPr>
          <p:cNvSpPr txBox="1"/>
          <p:nvPr/>
        </p:nvSpPr>
        <p:spPr>
          <a:xfrm>
            <a:off x="12150305" y="389400"/>
            <a:ext cx="5007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- located on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Shwedagon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Pagoda Road in </a:t>
            </a:r>
            <a:r>
              <a:rPr lang="en-US" sz="2400" dirty="0">
                <a:solidFill>
                  <a:srgbClr val="0000FF"/>
                </a:solidFill>
                <a:latin typeface="+mj-lt"/>
                <a:hlinkClick r:id="rId5" tooltip="Dagon Townshi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Dagon </a:t>
            </a:r>
            <a:r>
              <a:rPr lang="en-US" sz="2400" dirty="0">
                <a:solidFill>
                  <a:schemeClr val="bg1"/>
                </a:solidFill>
                <a:latin typeface="+mj-lt"/>
                <a:hlinkClick r:id="rId5" tooltip="Dagon Townshi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Township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dirty="0">
                <a:solidFill>
                  <a:schemeClr val="bg1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16.784921°N 96.152521°E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9692B-C3AF-5F23-7AD7-C5276DEF29B5}"/>
              </a:ext>
            </a:extLst>
          </p:cNvPr>
          <p:cNvSpPr txBox="1"/>
          <p:nvPr/>
        </p:nvSpPr>
        <p:spPr>
          <a:xfrm>
            <a:off x="319967" y="486668"/>
            <a:ext cx="5776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Location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266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56779"/>
            <a:ext cx="18288000" cy="1230221"/>
          </a:xfrm>
          <a:custGeom>
            <a:avLst/>
            <a:gdLst/>
            <a:ahLst/>
            <a:cxnLst/>
            <a:rect l="l" t="t" r="r" b="b"/>
            <a:pathLst>
              <a:path w="18288000" h="1230221">
                <a:moveTo>
                  <a:pt x="0" y="0"/>
                </a:moveTo>
                <a:lnTo>
                  <a:pt x="18288000" y="0"/>
                </a:lnTo>
                <a:lnTo>
                  <a:pt x="18288000" y="1230221"/>
                </a:lnTo>
                <a:lnTo>
                  <a:pt x="0" y="1230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471" b="-17471"/>
            </a:stretch>
          </a:blipFill>
        </p:spPr>
      </p:sp>
      <p:pic>
        <p:nvPicPr>
          <p:cNvPr id="3" name="Picture 3" descr="Jubilee Hall—From Colonial Social Hub to Hotbed of Myanmar Independence  Activity">
            <a:extLst>
              <a:ext uri="{FF2B5EF4-FFF2-40B4-BE49-F238E27FC236}">
                <a16:creationId xmlns:a16="http://schemas.microsoft.com/office/drawing/2014/main" id="{B5961A9B-3B1B-9F14-808C-2C345734B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1704" r="1569" b="917"/>
          <a:stretch/>
        </p:blipFill>
        <p:spPr bwMode="auto">
          <a:xfrm>
            <a:off x="152400" y="2476500"/>
            <a:ext cx="6435305" cy="505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C58A8D6-6B12-4985-7198-DCD7972BA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1" y="353079"/>
            <a:ext cx="8077199" cy="82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-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previously occupied by a complex of wooden assembly rooms used by the British administration.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-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40 Over the years, 1897 transformed into the Jubilee Hall to mark the 60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th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anniversary of the queen’s coronation.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-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managed by Rangoon municipality.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-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hosted events such as a meeting of British government officials ( opening of Yangon Zoo,  arts-and-crafts shows, talks, ordination ceremonies, wedding receptions, charity shows to raise funds to help Britain fight World War 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 -served as a gathering place for the powerful, educated, and wealthy elite.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j-lt"/>
            </a:endParaRPr>
          </a:p>
          <a:p>
            <a:pPr lvl="0" algn="just"/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-After 1948,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continued to be used for educational purposes and various public events.</a:t>
            </a:r>
          </a:p>
          <a:p>
            <a:pPr lvl="0" algn="just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</a:p>
          <a:p>
            <a:pPr lvl="0" algn="just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-demolished in 1985  to eliminate many factors</a:t>
            </a:r>
          </a:p>
          <a:p>
            <a:pPr lvl="0" algn="just"/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C51DB-2830-086F-6820-1C6809F55DA5}"/>
              </a:ext>
            </a:extLst>
          </p:cNvPr>
          <p:cNvSpPr txBox="1"/>
          <p:nvPr/>
        </p:nvSpPr>
        <p:spPr>
          <a:xfrm>
            <a:off x="319967" y="486668"/>
            <a:ext cx="5776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ahoma Regular"/>
              </a:rPr>
              <a:t>Timelines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ahoma Regular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56779"/>
            <a:ext cx="18288000" cy="1230221"/>
          </a:xfrm>
          <a:custGeom>
            <a:avLst/>
            <a:gdLst/>
            <a:ahLst/>
            <a:cxnLst/>
            <a:rect l="l" t="t" r="r" b="b"/>
            <a:pathLst>
              <a:path w="18288000" h="1230221">
                <a:moveTo>
                  <a:pt x="0" y="0"/>
                </a:moveTo>
                <a:lnTo>
                  <a:pt x="18288000" y="0"/>
                </a:lnTo>
                <a:lnTo>
                  <a:pt x="18288000" y="1230221"/>
                </a:lnTo>
                <a:lnTo>
                  <a:pt x="0" y="1230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471" b="-17471"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1306B-4E9C-E351-D382-2430E3A33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57300"/>
            <a:ext cx="7621736" cy="6110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CC8E00-8AA2-A1A6-0567-C53BB6267435}"/>
              </a:ext>
            </a:extLst>
          </p:cNvPr>
          <p:cNvSpPr txBox="1"/>
          <p:nvPr/>
        </p:nvSpPr>
        <p:spPr>
          <a:xfrm>
            <a:off x="9906000" y="3924300"/>
            <a:ext cx="776024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1947 the building hosted the </a:t>
            </a:r>
            <a:r>
              <a:rPr lang="en-US" sz="3200" dirty="0">
                <a:solidFill>
                  <a:schemeClr val="bg1"/>
                </a:solidFill>
                <a:latin typeface="+mj-lt"/>
                <a:hlinkClick r:id="rId4" tooltip="Anti-Fascist People's Freedom Leag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Anti-Fascist People’s Freedom League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 convention, during which </a:t>
            </a:r>
            <a:r>
              <a:rPr lang="en-US" sz="3200" dirty="0">
                <a:solidFill>
                  <a:schemeClr val="bg1"/>
                </a:solidFill>
                <a:latin typeface="+mj-lt"/>
                <a:hlinkClick r:id="rId5" tooltip="Aung S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Aung San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 drafted Burma's first constitution.</a:t>
            </a:r>
            <a:r>
              <a:rPr lang="en-US" sz="3200" baseline="30000" dirty="0">
                <a:solidFill>
                  <a:schemeClr val="bg1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endParaRPr lang="en-US" sz="3200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BD419-1FA3-59A6-4B9F-B3E8A643D341}"/>
              </a:ext>
            </a:extLst>
          </p:cNvPr>
          <p:cNvSpPr txBox="1"/>
          <p:nvPr/>
        </p:nvSpPr>
        <p:spPr>
          <a:xfrm>
            <a:off x="319967" y="486668"/>
            <a:ext cx="5776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First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Constution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56779"/>
            <a:ext cx="18288000" cy="1230221"/>
          </a:xfrm>
          <a:custGeom>
            <a:avLst/>
            <a:gdLst/>
            <a:ahLst/>
            <a:cxnLst/>
            <a:rect l="l" t="t" r="r" b="b"/>
            <a:pathLst>
              <a:path w="18288000" h="1230221">
                <a:moveTo>
                  <a:pt x="0" y="0"/>
                </a:moveTo>
                <a:lnTo>
                  <a:pt x="18288000" y="0"/>
                </a:lnTo>
                <a:lnTo>
                  <a:pt x="18288000" y="1230221"/>
                </a:lnTo>
                <a:lnTo>
                  <a:pt x="0" y="1230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471" b="-17471"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F66EB-1536-CCF1-A49F-39903137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23"/>
                    </a14:imgEffect>
                    <a14:imgEffect>
                      <a14:saturation sat="1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3" y="1582221"/>
            <a:ext cx="8903247" cy="67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25F8A-7610-66A8-0D04-08105417835A}"/>
              </a:ext>
            </a:extLst>
          </p:cNvPr>
          <p:cNvSpPr txBox="1"/>
          <p:nvPr/>
        </p:nvSpPr>
        <p:spPr>
          <a:xfrm>
            <a:off x="10515600" y="2242721"/>
            <a:ext cx="6781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On 19th July 1947, after the assassination of General Aung San and his political mates, their bodies were placed in Jubilee Hall for people to come and pay respect.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 state funeral for Myanmar independence hero General Aung San and eight of his colleagues was held on tomorrow 76 years ago.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Their bodies had lain in state for more than eight months at the Jubilee Hall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610AC-86FA-9C73-967C-36F3652AC3BB}"/>
              </a:ext>
            </a:extLst>
          </p:cNvPr>
          <p:cNvSpPr txBox="1"/>
          <p:nvPr/>
        </p:nvSpPr>
        <p:spPr>
          <a:xfrm>
            <a:off x="319967" y="486668"/>
            <a:ext cx="5776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State Funeral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56779"/>
            <a:ext cx="18288000" cy="1230221"/>
          </a:xfrm>
          <a:custGeom>
            <a:avLst/>
            <a:gdLst/>
            <a:ahLst/>
            <a:cxnLst/>
            <a:rect l="l" t="t" r="r" b="b"/>
            <a:pathLst>
              <a:path w="18288000" h="1230221">
                <a:moveTo>
                  <a:pt x="0" y="0"/>
                </a:moveTo>
                <a:lnTo>
                  <a:pt x="18288000" y="0"/>
                </a:lnTo>
                <a:lnTo>
                  <a:pt x="18288000" y="1230221"/>
                </a:lnTo>
                <a:lnTo>
                  <a:pt x="0" y="1230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471" b="-17471"/>
            </a:stretch>
          </a:blipFill>
        </p:spPr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8ACEC6-8412-168F-65B8-A06CB227A1F1}"/>
              </a:ext>
            </a:extLst>
          </p:cNvPr>
          <p:cNvSpPr/>
          <p:nvPr/>
        </p:nvSpPr>
        <p:spPr>
          <a:xfrm>
            <a:off x="7620000" y="800957"/>
            <a:ext cx="2188397" cy="220894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Remembrance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Jubilee Hall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4BC9A7-E989-BBAC-8C5E-6F0E2702CAD8}"/>
              </a:ext>
            </a:extLst>
          </p:cNvPr>
          <p:cNvSpPr/>
          <p:nvPr/>
        </p:nvSpPr>
        <p:spPr>
          <a:xfrm>
            <a:off x="4267200" y="4153757"/>
            <a:ext cx="2188397" cy="220894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Historical Value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966AB-61CE-0140-82DD-4A2E8567B216}"/>
              </a:ext>
            </a:extLst>
          </p:cNvPr>
          <p:cNvSpPr/>
          <p:nvPr/>
        </p:nvSpPr>
        <p:spPr>
          <a:xfrm>
            <a:off x="7620000" y="4152900"/>
            <a:ext cx="2188397" cy="220894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Political Value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1FB8A6-2CBF-AE34-47E3-E3C6116876A1}"/>
              </a:ext>
            </a:extLst>
          </p:cNvPr>
          <p:cNvSpPr/>
          <p:nvPr/>
        </p:nvSpPr>
        <p:spPr>
          <a:xfrm>
            <a:off x="10765603" y="4153757"/>
            <a:ext cx="2188397" cy="220894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Spiritual  Value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D07A58-EC9C-4A5B-6ABB-3D81AA1A47D0}"/>
              </a:ext>
            </a:extLst>
          </p:cNvPr>
          <p:cNvCxnSpPr/>
          <p:nvPr/>
        </p:nvCxnSpPr>
        <p:spPr>
          <a:xfrm flipH="1">
            <a:off x="5791200" y="2781300"/>
            <a:ext cx="20574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C62113-48C7-490E-17D3-6C9822EA6B89}"/>
              </a:ext>
            </a:extLst>
          </p:cNvPr>
          <p:cNvCxnSpPr/>
          <p:nvPr/>
        </p:nvCxnSpPr>
        <p:spPr>
          <a:xfrm>
            <a:off x="8714198" y="323850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36ACE2-2DD2-9BAA-11DD-B1362D02CACC}"/>
              </a:ext>
            </a:extLst>
          </p:cNvPr>
          <p:cNvCxnSpPr/>
          <p:nvPr/>
        </p:nvCxnSpPr>
        <p:spPr>
          <a:xfrm>
            <a:off x="9808397" y="2781300"/>
            <a:ext cx="1545403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D167DEC-AF8B-E70C-6F9D-94D90A5E39D6}"/>
              </a:ext>
            </a:extLst>
          </p:cNvPr>
          <p:cNvSpPr txBox="1"/>
          <p:nvPr/>
        </p:nvSpPr>
        <p:spPr>
          <a:xfrm>
            <a:off x="319967" y="486668"/>
            <a:ext cx="5776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Tahoma Regular"/>
              </a:rPr>
              <a:t>Values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56779"/>
            <a:ext cx="18288000" cy="1230221"/>
          </a:xfrm>
          <a:custGeom>
            <a:avLst/>
            <a:gdLst/>
            <a:ahLst/>
            <a:cxnLst/>
            <a:rect l="l" t="t" r="r" b="b"/>
            <a:pathLst>
              <a:path w="18288000" h="1230221">
                <a:moveTo>
                  <a:pt x="0" y="0"/>
                </a:moveTo>
                <a:lnTo>
                  <a:pt x="18288000" y="0"/>
                </a:lnTo>
                <a:lnTo>
                  <a:pt x="18288000" y="1230221"/>
                </a:lnTo>
                <a:lnTo>
                  <a:pt x="0" y="1230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471" b="-17471"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D798D-4769-D978-80F9-635F1BD752FA}"/>
              </a:ext>
            </a:extLst>
          </p:cNvPr>
          <p:cNvSpPr txBox="1"/>
          <p:nvPr/>
        </p:nvSpPr>
        <p:spPr>
          <a:xfrm>
            <a:off x="143838" y="883571"/>
            <a:ext cx="11907749" cy="7670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1.Bo Bo, </a:t>
            </a:r>
            <a:r>
              <a:rPr lang="en-US" sz="2400" dirty="0" err="1">
                <a:solidFill>
                  <a:schemeClr val="bg1"/>
                </a:solidFill>
              </a:rPr>
              <a:t>ဘတ်စ်ကားစီးပြီး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ရုံးတက်တဲ</a:t>
            </a:r>
            <a:r>
              <a:rPr lang="en-US" sz="2400" dirty="0">
                <a:solidFill>
                  <a:schemeClr val="bg1"/>
                </a:solidFill>
              </a:rPr>
              <a:t>့ </a:t>
            </a:r>
            <a:r>
              <a:rPr lang="en-US" sz="2400" dirty="0" err="1">
                <a:solidFill>
                  <a:schemeClr val="bg1"/>
                </a:solidFill>
              </a:rPr>
              <a:t>ဘိလပ်ပြန</a:t>
            </a:r>
            <a:r>
              <a:rPr lang="en-US" sz="2400" dirty="0">
                <a:solidFill>
                  <a:schemeClr val="bg1"/>
                </a:solidFill>
              </a:rPr>
              <a:t>် ညွှ</a:t>
            </a:r>
            <a:r>
              <a:rPr lang="en-US" sz="2400" dirty="0" err="1">
                <a:solidFill>
                  <a:schemeClr val="bg1"/>
                </a:solidFill>
              </a:rPr>
              <a:t>န်ကြားရေးမှူးချုပ</a:t>
            </a:r>
            <a:r>
              <a:rPr lang="en-US" sz="2400" dirty="0">
                <a:solidFill>
                  <a:schemeClr val="bg1"/>
                </a:solidFill>
              </a:rPr>
              <a:t>်, BBC Burmese News,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18 September 2020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https://www.bbc.com/burmese/</a:t>
            </a: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in-depth-54130519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2. lostfootsteps.org,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https://lostfootsteps.org/my/history/jubilee-hall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3. Kyaw </a:t>
            </a:r>
            <a:r>
              <a:rPr lang="en-US" sz="2400" dirty="0" err="1">
                <a:solidFill>
                  <a:schemeClr val="bg1"/>
                </a:solidFill>
              </a:rPr>
              <a:t>KoKo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အဖျက်ဆီးခံ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သမိုင်းဝင်ဂျူဗလီဟော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နှင</a:t>
            </a:r>
            <a:r>
              <a:rPr lang="en-US" sz="2400" dirty="0">
                <a:solidFill>
                  <a:schemeClr val="bg1"/>
                </a:solidFill>
              </a:rPr>
              <a:t>့် </a:t>
            </a:r>
            <a:r>
              <a:rPr lang="en-US" sz="2400" dirty="0" err="1">
                <a:solidFill>
                  <a:schemeClr val="bg1"/>
                </a:solidFill>
              </a:rPr>
              <a:t>အကျိုးစီးပွားအတွက</a:t>
            </a:r>
            <a:r>
              <a:rPr lang="en-US" sz="2400" dirty="0">
                <a:solidFill>
                  <a:schemeClr val="bg1"/>
                </a:solidFill>
              </a:rPr>
              <a:t>် Y-Complex,27 June 2020,Mizzimaburmese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https://www.mizzimaburmese.com/article/71059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4. Jubilee Hall Postcard, SMITH COLLECTION/GADO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5.mdn.gov.mm, Dec 22 2019</a:t>
            </a:r>
          </a:p>
          <a:p>
            <a:pPr>
              <a:lnSpc>
                <a:spcPct val="114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ဗိုလ်ချုပ်အောင်ဆန်း</a:t>
            </a:r>
            <a:r>
              <a:rPr lang="en-US" sz="2400" dirty="0">
                <a:solidFill>
                  <a:schemeClr val="bg1"/>
                </a:solidFill>
              </a:rPr>
              <a:t>၏ ၁၉၄၇ </a:t>
            </a:r>
            <a:r>
              <a:rPr lang="en-US" sz="2400" dirty="0" err="1">
                <a:solidFill>
                  <a:schemeClr val="bg1"/>
                </a:solidFill>
              </a:rPr>
              <a:t>ခုနှစ</a:t>
            </a:r>
            <a:r>
              <a:rPr lang="en-US" sz="2400" dirty="0">
                <a:solidFill>
                  <a:schemeClr val="bg1"/>
                </a:solidFill>
              </a:rPr>
              <a:t>်၊ </a:t>
            </a:r>
            <a:r>
              <a:rPr lang="en-US" sz="2400" dirty="0" err="1">
                <a:solidFill>
                  <a:schemeClr val="bg1"/>
                </a:solidFill>
              </a:rPr>
              <a:t>မေလ</a:t>
            </a:r>
            <a:r>
              <a:rPr lang="en-US" sz="2400" dirty="0">
                <a:solidFill>
                  <a:schemeClr val="bg1"/>
                </a:solidFill>
              </a:rPr>
              <a:t> ၁၉ </a:t>
            </a:r>
            <a:r>
              <a:rPr lang="en-US" sz="2400" dirty="0" err="1">
                <a:solidFill>
                  <a:schemeClr val="bg1"/>
                </a:solidFill>
              </a:rPr>
              <a:t>ရက်နေ့တွင</a:t>
            </a:r>
            <a:r>
              <a:rPr lang="en-US" sz="2400" dirty="0">
                <a:solidFill>
                  <a:schemeClr val="bg1"/>
                </a:solidFill>
              </a:rPr>
              <a:t>် </a:t>
            </a:r>
            <a:r>
              <a:rPr lang="en-US" sz="2400" dirty="0" err="1">
                <a:solidFill>
                  <a:schemeClr val="bg1"/>
                </a:solidFill>
              </a:rPr>
              <a:t>ဂျူဗလီဟောပဏာမပြင်ဆင်မှုညီလာခံတွင</a:t>
            </a:r>
            <a:r>
              <a:rPr lang="en-US" sz="2400" dirty="0">
                <a:solidFill>
                  <a:schemeClr val="bg1"/>
                </a:solidFill>
              </a:rPr>
              <a:t>် </a:t>
            </a:r>
            <a:r>
              <a:rPr lang="en-US" sz="2400" dirty="0" err="1">
                <a:solidFill>
                  <a:schemeClr val="bg1"/>
                </a:solidFill>
              </a:rPr>
              <a:t>မိန</a:t>
            </a:r>
            <a:r>
              <a:rPr lang="en-US" sz="2400" dirty="0">
                <a:solidFill>
                  <a:schemeClr val="bg1"/>
                </a:solidFill>
              </a:rPr>
              <a:t>့်</a:t>
            </a:r>
            <a:r>
              <a:rPr lang="en-US" sz="2400" dirty="0" err="1">
                <a:solidFill>
                  <a:schemeClr val="bg1"/>
                </a:solidFill>
              </a:rPr>
              <a:t>ကြားခဲ့သည</a:t>
            </a:r>
            <a:r>
              <a:rPr lang="en-US" sz="2400" dirty="0">
                <a:solidFill>
                  <a:schemeClr val="bg1"/>
                </a:solidFill>
              </a:rPr>
              <a:t>့် </a:t>
            </a:r>
            <a:r>
              <a:rPr lang="en-US" sz="2400" dirty="0" err="1">
                <a:solidFill>
                  <a:schemeClr val="bg1"/>
                </a:solidFill>
              </a:rPr>
              <a:t>မိန</a:t>
            </a:r>
            <a:r>
              <a:rPr lang="en-US" sz="2400" dirty="0">
                <a:solidFill>
                  <a:schemeClr val="bg1"/>
                </a:solidFill>
              </a:rPr>
              <a:t>့်</a:t>
            </a:r>
            <a:r>
              <a:rPr lang="en-US" sz="2400" dirty="0" err="1">
                <a:solidFill>
                  <a:schemeClr val="bg1"/>
                </a:solidFill>
              </a:rPr>
              <a:t>ခွန်းမ</a:t>
            </a:r>
            <a:r>
              <a:rPr lang="en-US" sz="2400" dirty="0">
                <a:solidFill>
                  <a:schemeClr val="bg1"/>
                </a:solidFill>
              </a:rPr>
              <a:t>ှ </a:t>
            </a:r>
            <a:r>
              <a:rPr lang="en-US" sz="2400" dirty="0" err="1">
                <a:solidFill>
                  <a:schemeClr val="bg1"/>
                </a:solidFill>
              </a:rPr>
              <a:t>ကောက်နုတ်ချက</a:t>
            </a:r>
            <a:r>
              <a:rPr lang="en-US" sz="2400" dirty="0">
                <a:solidFill>
                  <a:schemeClr val="bg1"/>
                </a:solidFill>
              </a:rPr>
              <a:t>် 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6.  people-garden.blog.spot.com,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September 17,2012,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Jubilee Hall </a:t>
            </a:r>
            <a:r>
              <a:rPr lang="en-US" sz="2400" dirty="0" err="1">
                <a:solidFill>
                  <a:schemeClr val="bg1"/>
                </a:solidFill>
              </a:rPr>
              <a:t>မှာ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ဖဆပလညီလာခံမိန</a:t>
            </a:r>
            <a:r>
              <a:rPr lang="en-US" sz="2400" dirty="0">
                <a:solidFill>
                  <a:schemeClr val="bg1"/>
                </a:solidFill>
              </a:rPr>
              <a:t>့်</a:t>
            </a:r>
            <a:r>
              <a:rPr lang="en-US" sz="2400" dirty="0" err="1">
                <a:solidFill>
                  <a:schemeClr val="bg1"/>
                </a:solidFill>
              </a:rPr>
              <a:t>ခွန်းပြောနေတဲ့ဗိုလ်ချုပ</a:t>
            </a:r>
            <a:r>
              <a:rPr lang="en-US" sz="2400" dirty="0">
                <a:solidFill>
                  <a:schemeClr val="bg1"/>
                </a:solidFill>
              </a:rPr>
              <a:t>်,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http://people-garden.blogspot.com/2012/09/blog-post_9059.html?m=1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7. Video Credit to MRTV-Film and Documents Archive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8. </a:t>
            </a:r>
            <a:r>
              <a:rPr lang="en-US" sz="2400" dirty="0" err="1">
                <a:solidFill>
                  <a:schemeClr val="bg1"/>
                </a:solidFill>
              </a:rPr>
              <a:t>တိုက်စိုး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ဂျူဗလီဟောမြင်ကွင်း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en-US" sz="2400" dirty="0" err="1">
                <a:solidFill>
                  <a:schemeClr val="bg1"/>
                </a:solidFill>
              </a:rPr>
              <a:t>ဩဂုတ</a:t>
            </a:r>
            <a:r>
              <a:rPr lang="en-US" sz="2400" dirty="0">
                <a:solidFill>
                  <a:schemeClr val="bg1"/>
                </a:solidFill>
              </a:rPr>
              <a:t>်, </a:t>
            </a:r>
            <a:r>
              <a:rPr lang="en-US" sz="2400" dirty="0" err="1">
                <a:solidFill>
                  <a:schemeClr val="bg1"/>
                </a:solidFill>
              </a:rPr>
              <a:t>ပထမအကြိမ</a:t>
            </a:r>
            <a:r>
              <a:rPr lang="en-US" sz="2400" dirty="0">
                <a:solidFill>
                  <a:schemeClr val="bg1"/>
                </a:solidFill>
              </a:rPr>
              <a:t>်, 1970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80E03-B4B5-7D3E-9886-5E546A2F5605}"/>
              </a:ext>
            </a:extLst>
          </p:cNvPr>
          <p:cNvSpPr txBox="1"/>
          <p:nvPr/>
        </p:nvSpPr>
        <p:spPr>
          <a:xfrm>
            <a:off x="319967" y="266700"/>
            <a:ext cx="5776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ahoma Regular"/>
              </a:rPr>
              <a:t>References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ahoma Regular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2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56779"/>
            <a:ext cx="18288000" cy="1230221"/>
          </a:xfrm>
          <a:custGeom>
            <a:avLst/>
            <a:gdLst/>
            <a:ahLst/>
            <a:cxnLst/>
            <a:rect l="l" t="t" r="r" b="b"/>
            <a:pathLst>
              <a:path w="18288000" h="1230221">
                <a:moveTo>
                  <a:pt x="0" y="0"/>
                </a:moveTo>
                <a:lnTo>
                  <a:pt x="18288000" y="0"/>
                </a:lnTo>
                <a:lnTo>
                  <a:pt x="18288000" y="1230221"/>
                </a:lnTo>
                <a:lnTo>
                  <a:pt x="0" y="1230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471" b="-17471"/>
            </a:stretch>
          </a:blipFill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961CEA-3760-8759-6174-23BCF75F9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24100"/>
            <a:ext cx="6172200" cy="41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7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616</Words>
  <Application>Microsoft Office PowerPoint</Application>
  <PresentationFormat>Custom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Tahoma Regular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[optional: subtitle</dc:title>
  <dc:creator>UNDP-ECD DirectorPCD</dc:creator>
  <cp:lastModifiedBy>Mori Sort</cp:lastModifiedBy>
  <cp:revision>4</cp:revision>
  <dcterms:created xsi:type="dcterms:W3CDTF">2006-08-16T00:00:00Z</dcterms:created>
  <dcterms:modified xsi:type="dcterms:W3CDTF">2023-07-18T11:53:16Z</dcterms:modified>
  <dc:identifier>DAFnmuNG-u0</dc:identifier>
</cp:coreProperties>
</file>