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62" r:id="rId4"/>
    <p:sldId id="274" r:id="rId5"/>
    <p:sldId id="264" r:id="rId6"/>
    <p:sldId id="258" r:id="rId7"/>
    <p:sldId id="267" r:id="rId8"/>
    <p:sldId id="273" r:id="rId9"/>
    <p:sldId id="260" r:id="rId10"/>
    <p:sldId id="268" r:id="rId11"/>
    <p:sldId id="259" r:id="rId12"/>
    <p:sldId id="271" r:id="rId13"/>
    <p:sldId id="269" r:id="rId14"/>
    <p:sldId id="266" r:id="rId15"/>
    <p:sldId id="265"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DM Sans" pitchFamily="2" charset="0"/>
      <p:regular r:id="rId22"/>
      <p:bold r:id="rId23"/>
      <p:italic r:id="rId24"/>
      <p:boldItalic r:id="rId25"/>
    </p:embeddedFont>
    <p:embeddedFont>
      <p:font typeface="Oswald Bold" panose="020B0604020202020204" charset="0"/>
      <p:regular r:id="rId26"/>
    </p:embeddedFont>
    <p:embeddedFont>
      <p:font typeface="Tahoma" panose="020B0604030504040204" pitchFamily="3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8424B-56E9-418B-AA1A-DC50C9B89B19}"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C36F2-823F-4DB0-B95C-CFB98B6990F0}" type="slidenum">
              <a:rPr lang="en-US" smtClean="0"/>
              <a:t>‹#›</a:t>
            </a:fld>
            <a:endParaRPr lang="en-US"/>
          </a:p>
        </p:txBody>
      </p:sp>
    </p:spTree>
    <p:extLst>
      <p:ext uri="{BB962C8B-B14F-4D97-AF65-F5344CB8AC3E}">
        <p14:creationId xmlns:p14="http://schemas.microsoft.com/office/powerpoint/2010/main" val="412556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TextBox 2"/>
          <p:cNvSpPr txBox="1"/>
          <p:nvPr/>
        </p:nvSpPr>
        <p:spPr>
          <a:xfrm>
            <a:off x="7306314" y="419100"/>
            <a:ext cx="10981686" cy="5205271"/>
          </a:xfrm>
          <a:prstGeom prst="rect">
            <a:avLst/>
          </a:prstGeom>
        </p:spPr>
        <p:txBody>
          <a:bodyPr wrap="square" lIns="0" tIns="0" rIns="0" bIns="0" rtlCol="0" anchor="t">
            <a:spAutoFit/>
          </a:bodyPr>
          <a:lstStyle/>
          <a:p>
            <a:pPr>
              <a:lnSpc>
                <a:spcPts val="13948"/>
              </a:lnSpc>
            </a:pPr>
            <a:r>
              <a:rPr lang="en-US" sz="10107" spc="990" dirty="0">
                <a:solidFill>
                  <a:srgbClr val="FFFFFF"/>
                </a:solidFill>
                <a:latin typeface="Oswald Bold"/>
              </a:rPr>
              <a:t>The Secretariat, </a:t>
            </a:r>
            <a:br>
              <a:rPr lang="en-US" sz="10107" spc="990" dirty="0">
                <a:solidFill>
                  <a:srgbClr val="FFFFFF"/>
                </a:solidFill>
                <a:latin typeface="Oswald Bold"/>
              </a:rPr>
            </a:br>
            <a:r>
              <a:rPr lang="en-US" sz="10107" spc="990" dirty="0">
                <a:solidFill>
                  <a:srgbClr val="FFFFFF"/>
                </a:solidFill>
                <a:latin typeface="Oswald Bold"/>
              </a:rPr>
              <a:t>Minister’s Building</a:t>
            </a:r>
          </a:p>
        </p:txBody>
      </p:sp>
      <p:sp>
        <p:nvSpPr>
          <p:cNvPr id="3" name="Freeform 3"/>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4" name="TextBox 4"/>
          <p:cNvSpPr txBox="1"/>
          <p:nvPr/>
        </p:nvSpPr>
        <p:spPr>
          <a:xfrm>
            <a:off x="7387753" y="6057900"/>
            <a:ext cx="10951206" cy="487272"/>
          </a:xfrm>
          <a:prstGeom prst="rect">
            <a:avLst/>
          </a:prstGeom>
        </p:spPr>
        <p:txBody>
          <a:bodyPr lIns="0" tIns="0" rIns="0" bIns="0" rtlCol="0" anchor="t">
            <a:spAutoFit/>
          </a:bodyPr>
          <a:lstStyle/>
          <a:p>
            <a:pPr algn="l">
              <a:lnSpc>
                <a:spcPts val="3999"/>
              </a:lnSpc>
            </a:pPr>
            <a:r>
              <a:rPr lang="en-US" sz="2898" spc="284" dirty="0">
                <a:solidFill>
                  <a:srgbClr val="F5FFF5"/>
                </a:solidFill>
                <a:latin typeface="DM Sans"/>
              </a:rPr>
              <a:t>Group 1 – Esther Winston, SSM-13406, </a:t>
            </a:r>
            <a:r>
              <a:rPr lang="en-US" sz="2898" spc="284" dirty="0" err="1">
                <a:solidFill>
                  <a:srgbClr val="F5FFF5"/>
                </a:solidFill>
                <a:latin typeface="DM Sans"/>
              </a:rPr>
              <a:t>Nway</a:t>
            </a:r>
            <a:r>
              <a:rPr lang="en-US" sz="2898" spc="284" dirty="0">
                <a:solidFill>
                  <a:srgbClr val="F5FFF5"/>
                </a:solidFill>
                <a:latin typeface="DM Sans"/>
              </a:rPr>
              <a:t> </a:t>
            </a:r>
            <a:r>
              <a:rPr lang="en-US" sz="2898" spc="284" dirty="0" err="1">
                <a:solidFill>
                  <a:srgbClr val="F5FFF5"/>
                </a:solidFill>
                <a:latin typeface="DM Sans"/>
              </a:rPr>
              <a:t>Oo</a:t>
            </a:r>
            <a:r>
              <a:rPr lang="en-US" sz="2898" spc="284" dirty="0">
                <a:solidFill>
                  <a:srgbClr val="F5FFF5"/>
                </a:solidFill>
                <a:latin typeface="DM Sans"/>
              </a:rPr>
              <a:t> 8</a:t>
            </a:r>
          </a:p>
        </p:txBody>
      </p:sp>
      <p:pic>
        <p:nvPicPr>
          <p:cNvPr id="7" name="Picture 6">
            <a:extLst>
              <a:ext uri="{FF2B5EF4-FFF2-40B4-BE49-F238E27FC236}">
                <a16:creationId xmlns:a16="http://schemas.microsoft.com/office/drawing/2014/main" id="{9A7878F2-4BCC-929B-5970-B3D425937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
            <a:ext cx="5715000" cy="8742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5" name="TextBox 4">
            <a:extLst>
              <a:ext uri="{FF2B5EF4-FFF2-40B4-BE49-F238E27FC236}">
                <a16:creationId xmlns:a16="http://schemas.microsoft.com/office/drawing/2014/main" id="{DDF26E10-3801-14E1-204C-CA024E98B6AC}"/>
              </a:ext>
            </a:extLst>
          </p:cNvPr>
          <p:cNvSpPr txBox="1"/>
          <p:nvPr/>
        </p:nvSpPr>
        <p:spPr>
          <a:xfrm>
            <a:off x="685800" y="419100"/>
            <a:ext cx="9753600" cy="584775"/>
          </a:xfrm>
          <a:prstGeom prst="rect">
            <a:avLst/>
          </a:prstGeom>
          <a:noFill/>
          <a:ln>
            <a:solidFill>
              <a:schemeClr val="bg2"/>
            </a:solidFill>
          </a:ln>
        </p:spPr>
        <p:txBody>
          <a:bodyPr wrap="square" rtlCol="0">
            <a:spAutoFit/>
          </a:bodyPr>
          <a:lstStyle/>
          <a:p>
            <a:pPr marL="457200" indent="-457200">
              <a:buFont typeface="Arial" panose="020B0604020202020204" pitchFamily="34" charset="0"/>
              <a:buChar char="•"/>
            </a:pPr>
            <a:r>
              <a:rPr lang="en-US" sz="3200" dirty="0">
                <a:solidFill>
                  <a:schemeClr val="bg1"/>
                </a:solidFill>
              </a:rPr>
              <a:t>Cast iron design from WALTER MACFARLANE &amp; Co.</a:t>
            </a:r>
            <a:endParaRPr lang="en-US" sz="2000" dirty="0">
              <a:solidFill>
                <a:schemeClr val="bg1"/>
              </a:solidFill>
            </a:endParaRPr>
          </a:p>
        </p:txBody>
      </p:sp>
      <p:pic>
        <p:nvPicPr>
          <p:cNvPr id="6" name="Picture 5">
            <a:extLst>
              <a:ext uri="{FF2B5EF4-FFF2-40B4-BE49-F238E27FC236}">
                <a16:creationId xmlns:a16="http://schemas.microsoft.com/office/drawing/2014/main" id="{AA01BCEA-63B5-81C4-B0AD-6E475B4128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472" y="2171700"/>
            <a:ext cx="5998574" cy="4543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EAEC74BF-7436-1D64-92A9-2DA91D6911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4309174"/>
            <a:ext cx="5506878" cy="3954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2279425C-9AAF-9EAA-146E-9407359A91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0" y="2004177"/>
            <a:ext cx="5877423" cy="4510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116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pic>
        <p:nvPicPr>
          <p:cNvPr id="6" name="Picture 5">
            <a:extLst>
              <a:ext uri="{FF2B5EF4-FFF2-40B4-BE49-F238E27FC236}">
                <a16:creationId xmlns:a16="http://schemas.microsoft.com/office/drawing/2014/main" id="{95AA73A0-A7ED-5B62-A23C-D7EE555E86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8967" y="4766454"/>
            <a:ext cx="6284498" cy="4187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446A0C1B-1B73-B332-CF30-65E9334258F9}"/>
              </a:ext>
            </a:extLst>
          </p:cNvPr>
          <p:cNvSpPr txBox="1"/>
          <p:nvPr/>
        </p:nvSpPr>
        <p:spPr>
          <a:xfrm>
            <a:off x="5356812" y="854843"/>
            <a:ext cx="6096000" cy="3416320"/>
          </a:xfrm>
          <a:prstGeom prst="rect">
            <a:avLst/>
          </a:prstGeom>
          <a:noFill/>
          <a:ln>
            <a:solidFill>
              <a:schemeClr val="bg2"/>
            </a:solidFill>
          </a:ln>
        </p:spPr>
        <p:txBody>
          <a:bodyPr wrap="square" rtlCol="0">
            <a:spAutoFit/>
          </a:bodyPr>
          <a:lstStyle/>
          <a:p>
            <a:r>
              <a:rPr lang="en-US" sz="2800" dirty="0">
                <a:solidFill>
                  <a:schemeClr val="bg1"/>
                </a:solidFill>
              </a:rPr>
              <a:t>The Secretariat building is now regarded as one of the ancient buildings. </a:t>
            </a:r>
          </a:p>
          <a:p>
            <a:endParaRPr lang="en-US" sz="2800" dirty="0">
              <a:solidFill>
                <a:schemeClr val="bg1"/>
              </a:solidFill>
            </a:endParaRPr>
          </a:p>
          <a:p>
            <a:r>
              <a:rPr lang="en-US" sz="2800" dirty="0">
                <a:solidFill>
                  <a:schemeClr val="bg1"/>
                </a:solidFill>
              </a:rPr>
              <a:t>After 130 years, the building still hold the grace of the past and surviving the darkest hours that the country had been through. </a:t>
            </a:r>
          </a:p>
          <a:p>
            <a:endParaRPr lang="en-US" sz="2000" dirty="0">
              <a:solidFill>
                <a:schemeClr val="bg1"/>
              </a:solidFill>
            </a:endParaRPr>
          </a:p>
        </p:txBody>
      </p:sp>
      <p:pic>
        <p:nvPicPr>
          <p:cNvPr id="5" name="Picture 4">
            <a:extLst>
              <a:ext uri="{FF2B5EF4-FFF2-40B4-BE49-F238E27FC236}">
                <a16:creationId xmlns:a16="http://schemas.microsoft.com/office/drawing/2014/main" id="{FFD0706A-CD58-2EB8-FFF4-7037DD726B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74904" y="407814"/>
            <a:ext cx="6284496" cy="4187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066A1BC0-5D19-8AC9-F4B4-536F0A0FC9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2662" y="4719287"/>
            <a:ext cx="6284498" cy="41870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52E5121B-BCB9-C4F8-F52D-574F39494E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535" y="1120965"/>
            <a:ext cx="4838208" cy="7261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3" name="Rectangle 2">
            <a:extLst>
              <a:ext uri="{FF2B5EF4-FFF2-40B4-BE49-F238E27FC236}">
                <a16:creationId xmlns:a16="http://schemas.microsoft.com/office/drawing/2014/main" id="{336C0078-2948-0888-A9DA-B35512040EAB}"/>
              </a:ext>
            </a:extLst>
          </p:cNvPr>
          <p:cNvSpPr/>
          <p:nvPr/>
        </p:nvSpPr>
        <p:spPr>
          <a:xfrm>
            <a:off x="2590800" y="4148435"/>
            <a:ext cx="11316881"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CURRENT DAY SECRETARIAT BUILDING</a:t>
            </a:r>
          </a:p>
        </p:txBody>
      </p:sp>
      <p:sp>
        <p:nvSpPr>
          <p:cNvPr id="4" name="Arrow: Striped Right 3">
            <a:extLst>
              <a:ext uri="{FF2B5EF4-FFF2-40B4-BE49-F238E27FC236}">
                <a16:creationId xmlns:a16="http://schemas.microsoft.com/office/drawing/2014/main" id="{0F37F2AE-C37A-481B-FBCE-E908400411A7}"/>
              </a:ext>
            </a:extLst>
          </p:cNvPr>
          <p:cNvSpPr/>
          <p:nvPr/>
        </p:nvSpPr>
        <p:spPr>
          <a:xfrm>
            <a:off x="14173200" y="4099560"/>
            <a:ext cx="1905000" cy="1066800"/>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37026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9" name="TextBox 8">
            <a:extLst>
              <a:ext uri="{FF2B5EF4-FFF2-40B4-BE49-F238E27FC236}">
                <a16:creationId xmlns:a16="http://schemas.microsoft.com/office/drawing/2014/main" id="{446A0C1B-1B73-B332-CF30-65E9334258F9}"/>
              </a:ext>
            </a:extLst>
          </p:cNvPr>
          <p:cNvSpPr txBox="1"/>
          <p:nvPr/>
        </p:nvSpPr>
        <p:spPr>
          <a:xfrm>
            <a:off x="6493146" y="393031"/>
            <a:ext cx="5981700" cy="2308324"/>
          </a:xfrm>
          <a:prstGeom prst="rect">
            <a:avLst/>
          </a:prstGeom>
          <a:noFill/>
        </p:spPr>
        <p:txBody>
          <a:bodyPr wrap="square" rtlCol="0">
            <a:spAutoFit/>
          </a:bodyPr>
          <a:lstStyle/>
          <a:p>
            <a:r>
              <a:rPr lang="en-US" sz="3200" dirty="0">
                <a:solidFill>
                  <a:schemeClr val="bg1"/>
                </a:solidFill>
              </a:rPr>
              <a:t>Current day Yangon</a:t>
            </a:r>
          </a:p>
          <a:p>
            <a:r>
              <a:rPr lang="en-US" sz="3200" b="1" dirty="0">
                <a:solidFill>
                  <a:schemeClr val="bg1"/>
                </a:solidFill>
              </a:rPr>
              <a:t>Secretariat Building</a:t>
            </a:r>
          </a:p>
          <a:p>
            <a:endParaRPr lang="en-US" sz="3200" dirty="0">
              <a:solidFill>
                <a:schemeClr val="bg1"/>
              </a:solidFill>
            </a:endParaRPr>
          </a:p>
          <a:p>
            <a:r>
              <a:rPr lang="en-US" sz="2400" dirty="0">
                <a:solidFill>
                  <a:schemeClr val="bg1"/>
                </a:solidFill>
              </a:rPr>
              <a:t>Since 2012, the building has become a mere business entity. So much history is diluted!!</a:t>
            </a:r>
          </a:p>
        </p:txBody>
      </p:sp>
      <p:pic>
        <p:nvPicPr>
          <p:cNvPr id="5" name="Picture 4">
            <a:extLst>
              <a:ext uri="{FF2B5EF4-FFF2-40B4-BE49-F238E27FC236}">
                <a16:creationId xmlns:a16="http://schemas.microsoft.com/office/drawing/2014/main" id="{00D65FDD-6032-9F3E-43B7-37AF5F7AD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3148" y="2749216"/>
            <a:ext cx="5981700" cy="5981700"/>
          </a:xfrm>
          <a:prstGeom prst="rect">
            <a:avLst/>
          </a:prstGeom>
        </p:spPr>
      </p:pic>
      <p:pic>
        <p:nvPicPr>
          <p:cNvPr id="10" name="Picture 9">
            <a:extLst>
              <a:ext uri="{FF2B5EF4-FFF2-40B4-BE49-F238E27FC236}">
                <a16:creationId xmlns:a16="http://schemas.microsoft.com/office/drawing/2014/main" id="{3B1EA38E-33CA-4358-913F-44B9E98CE1AE}"/>
              </a:ext>
            </a:extLst>
          </p:cNvPr>
          <p:cNvPicPr>
            <a:picLocks noChangeAspect="1"/>
          </p:cNvPicPr>
          <p:nvPr/>
        </p:nvPicPr>
        <p:blipFill rotWithShape="1">
          <a:blip r:embed="rId4">
            <a:extLst>
              <a:ext uri="{28A0092B-C50C-407E-A947-70E740481C1C}">
                <a14:useLocalDpi xmlns:a14="http://schemas.microsoft.com/office/drawing/2010/main" val="0"/>
              </a:ext>
            </a:extLst>
          </a:blip>
          <a:srcRect l="36132" t="54799" r="982" b="-348"/>
          <a:stretch/>
        </p:blipFill>
        <p:spPr>
          <a:xfrm>
            <a:off x="12474846" y="6126342"/>
            <a:ext cx="5368223" cy="2590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4E859537-CCDB-42ED-2BE3-264F538F0A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498" y="421105"/>
            <a:ext cx="5864652" cy="8295774"/>
          </a:xfrm>
          <a:prstGeom prst="rect">
            <a:avLst/>
          </a:prstGeom>
        </p:spPr>
      </p:pic>
      <p:pic>
        <p:nvPicPr>
          <p:cNvPr id="14" name="Picture 13">
            <a:extLst>
              <a:ext uri="{FF2B5EF4-FFF2-40B4-BE49-F238E27FC236}">
                <a16:creationId xmlns:a16="http://schemas.microsoft.com/office/drawing/2014/main" id="{2C2C008D-5FC2-1831-CD1A-88A8A6313C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74846" y="700530"/>
            <a:ext cx="5255862" cy="5255862"/>
          </a:xfrm>
          <a:prstGeom prst="rect">
            <a:avLst/>
          </a:prstGeom>
        </p:spPr>
      </p:pic>
    </p:spTree>
    <p:extLst>
      <p:ext uri="{BB962C8B-B14F-4D97-AF65-F5344CB8AC3E}">
        <p14:creationId xmlns:p14="http://schemas.microsoft.com/office/powerpoint/2010/main" val="362657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5" name="TextBox 4">
            <a:extLst>
              <a:ext uri="{FF2B5EF4-FFF2-40B4-BE49-F238E27FC236}">
                <a16:creationId xmlns:a16="http://schemas.microsoft.com/office/drawing/2014/main" id="{E8D73D73-6AC1-3514-54CF-4E27E8A4BA32}"/>
              </a:ext>
            </a:extLst>
          </p:cNvPr>
          <p:cNvSpPr txBox="1"/>
          <p:nvPr/>
        </p:nvSpPr>
        <p:spPr>
          <a:xfrm>
            <a:off x="4663440" y="2385120"/>
            <a:ext cx="4876800" cy="60016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a:ea typeface="+mn-ea"/>
                <a:cs typeface="+mn-cs"/>
              </a:rPr>
              <a:t>Independence was both a blessing and curse: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Parliamentary: as if seed of hatred and disintegration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19</a:t>
            </a:r>
            <a:r>
              <a:rPr kumimoji="0" lang="en-US" sz="3200" b="1" i="0" u="none" strike="noStrike" kern="1200" cap="none" spc="0" normalizeH="0" baseline="30000" noProof="0" dirty="0">
                <a:ln>
                  <a:noFill/>
                </a:ln>
                <a:solidFill>
                  <a:prstClr val="black"/>
                </a:solidFill>
                <a:effectLst/>
                <a:uLnTx/>
                <a:uFillTx/>
                <a:latin typeface="Calibri"/>
                <a:ea typeface="+mn-ea"/>
                <a:cs typeface="+mn-cs"/>
              </a:rPr>
              <a:t>th</a:t>
            </a:r>
            <a:r>
              <a:rPr kumimoji="0" lang="en-US" sz="3200" b="1" i="0" u="none" strike="noStrike" kern="1200" cap="none" spc="0" normalizeH="0" baseline="0" noProof="0" dirty="0">
                <a:ln>
                  <a:noFill/>
                </a:ln>
                <a:solidFill>
                  <a:prstClr val="black"/>
                </a:solidFill>
                <a:effectLst/>
                <a:uLnTx/>
                <a:uFillTx/>
                <a:latin typeface="Calibri"/>
                <a:ea typeface="+mn-ea"/>
                <a:cs typeface="+mn-cs"/>
              </a:rPr>
              <a:t> July 1947</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Broken Promise of Pin Lon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Segregation of Ethnic Hill Regions vs Lowland or main Land. </a:t>
            </a:r>
          </a:p>
        </p:txBody>
      </p:sp>
      <p:sp>
        <p:nvSpPr>
          <p:cNvPr id="4" name="TextBox 3">
            <a:extLst>
              <a:ext uri="{FF2B5EF4-FFF2-40B4-BE49-F238E27FC236}">
                <a16:creationId xmlns:a16="http://schemas.microsoft.com/office/drawing/2014/main" id="{41CC67FB-7D83-12E8-EB8B-CB868B7F71DA}"/>
              </a:ext>
            </a:extLst>
          </p:cNvPr>
          <p:cNvSpPr txBox="1"/>
          <p:nvPr/>
        </p:nvSpPr>
        <p:spPr>
          <a:xfrm>
            <a:off x="243840" y="2388900"/>
            <a:ext cx="4267200" cy="60016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a:ea typeface="+mn-ea"/>
                <a:cs typeface="+mn-cs"/>
              </a:rPr>
              <a:t>Colonial Sentimental!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Administrative Magnificent Icon of the Leaders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Love of Architecture, Designs and Style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Investing in the Essentials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Education was epitome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E5855889-D1C6-AEF0-4256-02F7BD1203F9}"/>
              </a:ext>
            </a:extLst>
          </p:cNvPr>
          <p:cNvSpPr txBox="1"/>
          <p:nvPr/>
        </p:nvSpPr>
        <p:spPr>
          <a:xfrm>
            <a:off x="9685020" y="2400300"/>
            <a:ext cx="3482340" cy="594008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a:ea typeface="+mn-ea"/>
                <a:cs typeface="+mn-cs"/>
              </a:rPr>
              <a:t>Series of Coup after Coup: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Nationalization 1962</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Xenophobic Culture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From Left to Right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From English to Burma-</a:t>
            </a:r>
            <a:r>
              <a:rPr kumimoji="0" lang="en-US" sz="3200" b="1" i="0" u="none" strike="noStrike" kern="1200" cap="none" spc="0" normalizeH="0" baseline="0" noProof="0" dirty="0" err="1">
                <a:ln>
                  <a:noFill/>
                </a:ln>
                <a:solidFill>
                  <a:prstClr val="black"/>
                </a:solidFill>
                <a:effectLst/>
                <a:uLnTx/>
                <a:uFillTx/>
                <a:latin typeface="Calibri"/>
                <a:ea typeface="+mn-ea"/>
                <a:cs typeface="+mn-cs"/>
              </a:rPr>
              <a:t>nization</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Top Corners Snipped 7">
            <a:extLst>
              <a:ext uri="{FF2B5EF4-FFF2-40B4-BE49-F238E27FC236}">
                <a16:creationId xmlns:a16="http://schemas.microsoft.com/office/drawing/2014/main" id="{31C27807-00DD-66CD-CC41-FD65350645D5}"/>
              </a:ext>
            </a:extLst>
          </p:cNvPr>
          <p:cNvSpPr/>
          <p:nvPr/>
        </p:nvSpPr>
        <p:spPr>
          <a:xfrm>
            <a:off x="762000" y="419100"/>
            <a:ext cx="16764000" cy="1447800"/>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a:ea typeface="+mn-ea"/>
                <a:cs typeface="+mn-cs"/>
              </a:rPr>
              <a:t>What to </a:t>
            </a:r>
            <a:r>
              <a:rPr lang="en-US" sz="6000" dirty="0">
                <a:solidFill>
                  <a:prstClr val="black"/>
                </a:solidFill>
                <a:latin typeface="Calibri"/>
              </a:rPr>
              <a:t>RE:</a:t>
            </a:r>
            <a:r>
              <a:rPr kumimoji="0" lang="en-US" sz="6000" b="0" i="0" u="none" strike="noStrike" kern="1200" cap="none" spc="0" normalizeH="0" baseline="0" noProof="0" dirty="0">
                <a:ln>
                  <a:noFill/>
                </a:ln>
                <a:solidFill>
                  <a:prstClr val="black"/>
                </a:solidFill>
                <a:effectLst/>
                <a:uLnTx/>
                <a:uFillTx/>
                <a:latin typeface="Calibri"/>
                <a:ea typeface="+mn-ea"/>
                <a:cs typeface="+mn-cs"/>
              </a:rPr>
              <a:t>member? </a:t>
            </a:r>
          </a:p>
        </p:txBody>
      </p:sp>
      <p:sp>
        <p:nvSpPr>
          <p:cNvPr id="3" name="TextBox 2">
            <a:extLst>
              <a:ext uri="{FF2B5EF4-FFF2-40B4-BE49-F238E27FC236}">
                <a16:creationId xmlns:a16="http://schemas.microsoft.com/office/drawing/2014/main" id="{6905314F-EA94-5A47-7EFF-8E1121D0EC6A}"/>
              </a:ext>
            </a:extLst>
          </p:cNvPr>
          <p:cNvSpPr txBox="1"/>
          <p:nvPr/>
        </p:nvSpPr>
        <p:spPr>
          <a:xfrm>
            <a:off x="13285470" y="2385119"/>
            <a:ext cx="4777740" cy="60016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a:ea typeface="+mn-ea"/>
                <a:cs typeface="+mn-cs"/>
              </a:rPr>
              <a:t>1988 – 2008 Coups: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u="sng"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prstClr val="black"/>
                </a:solidFill>
                <a:latin typeface="Calibri"/>
              </a:rPr>
              <a:t>Worsening Politico-economic Conditions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prstClr val="black"/>
                </a:solidFill>
                <a:latin typeface="Calibri"/>
              </a:rPr>
              <a:t>Roadmap – to </a:t>
            </a:r>
            <a:r>
              <a:rPr lang="en-US" sz="3200" b="1" dirty="0" err="1">
                <a:solidFill>
                  <a:prstClr val="black"/>
                </a:solidFill>
                <a:latin typeface="Calibri"/>
              </a:rPr>
              <a:t>democrazy</a:t>
            </a:r>
            <a:endParaRPr lang="en-US" sz="3200" b="1"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prstClr val="black"/>
                </a:solidFill>
                <a:latin typeface="Calibri"/>
              </a:rPr>
              <a:t>History was altered and taught in schools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prstClr val="black"/>
                </a:solidFill>
                <a:latin typeface="Calibri"/>
              </a:rPr>
              <a:t>General Aung San became “a taboo name” in SPCD, SLOC era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prstClr val="black"/>
                </a:solidFill>
                <a:latin typeface="Calibri"/>
              </a:rPr>
              <a:t>Building of NPT in 2005</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97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3" name="Rectangle 2">
            <a:extLst>
              <a:ext uri="{FF2B5EF4-FFF2-40B4-BE49-F238E27FC236}">
                <a16:creationId xmlns:a16="http://schemas.microsoft.com/office/drawing/2014/main" id="{EA513B28-EC6A-E796-5546-AB0F7427C5CE}"/>
              </a:ext>
            </a:extLst>
          </p:cNvPr>
          <p:cNvSpPr/>
          <p:nvPr/>
        </p:nvSpPr>
        <p:spPr>
          <a:xfrm>
            <a:off x="7183560" y="4681835"/>
            <a:ext cx="3920882"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THANK YOU!</a:t>
            </a:r>
          </a:p>
        </p:txBody>
      </p:sp>
    </p:spTree>
    <p:extLst>
      <p:ext uri="{BB962C8B-B14F-4D97-AF65-F5344CB8AC3E}">
        <p14:creationId xmlns:p14="http://schemas.microsoft.com/office/powerpoint/2010/main" val="122877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4" name="TextBox 3">
            <a:extLst>
              <a:ext uri="{FF2B5EF4-FFF2-40B4-BE49-F238E27FC236}">
                <a16:creationId xmlns:a16="http://schemas.microsoft.com/office/drawing/2014/main" id="{04727AAE-F040-7A87-F101-41252B99EB79}"/>
              </a:ext>
            </a:extLst>
          </p:cNvPr>
          <p:cNvSpPr txBox="1"/>
          <p:nvPr/>
        </p:nvSpPr>
        <p:spPr>
          <a:xfrm>
            <a:off x="1866900" y="1638300"/>
            <a:ext cx="14554200" cy="5909310"/>
          </a:xfrm>
          <a:prstGeom prst="rect">
            <a:avLst/>
          </a:prstGeom>
          <a:noFill/>
        </p:spPr>
        <p:txBody>
          <a:bodyPr wrap="square" rtlCol="0">
            <a:spAutoFit/>
          </a:bodyPr>
          <a:lstStyle/>
          <a:p>
            <a:pPr lvl="8"/>
            <a:r>
              <a:rPr lang="en-US" sz="3200" dirty="0">
                <a:solidFill>
                  <a:schemeClr val="bg1"/>
                </a:solidFill>
              </a:rPr>
              <a:t>              </a:t>
            </a:r>
            <a:r>
              <a:rPr lang="en-US" sz="5400" dirty="0">
                <a:solidFill>
                  <a:schemeClr val="bg1"/>
                </a:solidFill>
              </a:rPr>
              <a:t>CONTENT</a:t>
            </a:r>
            <a:endParaRPr lang="en-US" sz="8000" dirty="0">
              <a:solidFill>
                <a:schemeClr val="bg1"/>
              </a:solidFill>
            </a:endParaRPr>
          </a:p>
          <a:p>
            <a:endParaRPr lang="en-US" sz="5400" dirty="0">
              <a:solidFill>
                <a:schemeClr val="bg1"/>
              </a:solidFill>
            </a:endParaRPr>
          </a:p>
          <a:p>
            <a:pPr marL="2571750" lvl="5" indent="-285750">
              <a:buFont typeface="Wingdings" panose="05000000000000000000" pitchFamily="2" charset="2"/>
              <a:buChar char="v"/>
            </a:pPr>
            <a:r>
              <a:rPr lang="en-US" sz="5400" dirty="0">
                <a:solidFill>
                  <a:schemeClr val="bg1"/>
                </a:solidFill>
              </a:rPr>
              <a:t> The Secretariat Building</a:t>
            </a:r>
          </a:p>
          <a:p>
            <a:pPr marL="2571750" lvl="5" indent="-285750">
              <a:buFont typeface="Wingdings" panose="05000000000000000000" pitchFamily="2" charset="2"/>
              <a:buChar char="v"/>
            </a:pPr>
            <a:r>
              <a:rPr lang="en-US" sz="5400" dirty="0">
                <a:solidFill>
                  <a:schemeClr val="bg1"/>
                </a:solidFill>
              </a:rPr>
              <a:t> Historical Timeline</a:t>
            </a:r>
          </a:p>
          <a:p>
            <a:pPr marL="2571750" lvl="5" indent="-285750">
              <a:buFont typeface="Wingdings" panose="05000000000000000000" pitchFamily="2" charset="2"/>
              <a:buChar char="v"/>
            </a:pPr>
            <a:r>
              <a:rPr lang="en-US" sz="5400" dirty="0">
                <a:solidFill>
                  <a:schemeClr val="bg1"/>
                </a:solidFill>
                <a:sym typeface="Wingdings" panose="05000000000000000000" pitchFamily="2" charset="2"/>
              </a:rPr>
              <a:t> </a:t>
            </a:r>
            <a:r>
              <a:rPr lang="en-US" sz="5400" dirty="0">
                <a:solidFill>
                  <a:schemeClr val="bg1"/>
                </a:solidFill>
              </a:rPr>
              <a:t>Secretariat Building </a:t>
            </a:r>
            <a:r>
              <a:rPr lang="en-US" sz="5400" dirty="0">
                <a:solidFill>
                  <a:schemeClr val="bg1"/>
                </a:solidFill>
                <a:sym typeface="Wingdings" panose="05000000000000000000" pitchFamily="2" charset="2"/>
              </a:rPr>
              <a:t>Structure</a:t>
            </a:r>
          </a:p>
          <a:p>
            <a:pPr marL="2571750" lvl="5" indent="-285750">
              <a:buFont typeface="Wingdings" panose="05000000000000000000" pitchFamily="2" charset="2"/>
              <a:buChar char="v"/>
            </a:pPr>
            <a:r>
              <a:rPr lang="en-US" sz="5400" dirty="0">
                <a:solidFill>
                  <a:schemeClr val="bg1"/>
                </a:solidFill>
                <a:sym typeface="Wingdings" panose="05000000000000000000" pitchFamily="2" charset="2"/>
              </a:rPr>
              <a:t> Current day </a:t>
            </a:r>
            <a:r>
              <a:rPr lang="en-US" sz="5400" dirty="0">
                <a:solidFill>
                  <a:schemeClr val="bg1"/>
                </a:solidFill>
              </a:rPr>
              <a:t>Secretariat Building </a:t>
            </a:r>
            <a:endParaRPr lang="en-US" sz="5400" dirty="0">
              <a:solidFill>
                <a:schemeClr val="bg1"/>
              </a:solidFill>
              <a:sym typeface="Wingdings" panose="05000000000000000000" pitchFamily="2" charset="2"/>
            </a:endParaRPr>
          </a:p>
          <a:p>
            <a:pPr marL="2571750" lvl="5" indent="-285750">
              <a:buFont typeface="Wingdings" panose="05000000000000000000" pitchFamily="2" charset="2"/>
              <a:buChar char="v"/>
            </a:pPr>
            <a:r>
              <a:rPr lang="en-US" sz="5400" dirty="0">
                <a:solidFill>
                  <a:schemeClr val="bg1"/>
                </a:solidFill>
                <a:sym typeface="Wingdings" panose="05000000000000000000" pitchFamily="2" charset="2"/>
              </a:rPr>
              <a:t> What to </a:t>
            </a:r>
            <a:r>
              <a:rPr lang="en-US" sz="5400" dirty="0" err="1">
                <a:solidFill>
                  <a:schemeClr val="bg1"/>
                </a:solidFill>
                <a:sym typeface="Wingdings" panose="05000000000000000000" pitchFamily="2" charset="2"/>
              </a:rPr>
              <a:t>RE:member</a:t>
            </a:r>
            <a:r>
              <a:rPr lang="en-US" sz="5400" dirty="0">
                <a:solidFill>
                  <a:schemeClr val="bg1"/>
                </a:solidFill>
                <a:sym typeface="Wingdings" panose="05000000000000000000" pitchFamily="2" charset="2"/>
              </a:rPr>
              <a:t>?</a:t>
            </a:r>
            <a:endParaRPr lang="en-US" sz="3200" dirty="0">
              <a:solidFill>
                <a:schemeClr val="bg1"/>
              </a:solidFill>
              <a:sym typeface="Wingdings" panose="05000000000000000000" pitchFamily="2" charset="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pic>
        <p:nvPicPr>
          <p:cNvPr id="4" name="Picture 3">
            <a:extLst>
              <a:ext uri="{FF2B5EF4-FFF2-40B4-BE49-F238E27FC236}">
                <a16:creationId xmlns:a16="http://schemas.microsoft.com/office/drawing/2014/main" id="{988D48A9-05CF-19E1-C30E-EDC53BE4B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85900"/>
            <a:ext cx="9378462" cy="624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6AF194A2-B97A-6025-48AF-B5732055DA1F}"/>
              </a:ext>
            </a:extLst>
          </p:cNvPr>
          <p:cNvSpPr txBox="1"/>
          <p:nvPr/>
        </p:nvSpPr>
        <p:spPr>
          <a:xfrm>
            <a:off x="10896600" y="916570"/>
            <a:ext cx="6324600" cy="7848302"/>
          </a:xfrm>
          <a:prstGeom prst="rect">
            <a:avLst/>
          </a:prstGeom>
          <a:noFill/>
        </p:spPr>
        <p:txBody>
          <a:bodyPr wrap="square" rtlCol="0">
            <a:spAutoFit/>
          </a:bodyPr>
          <a:lstStyle/>
          <a:p>
            <a:r>
              <a:rPr lang="en-US" sz="2400" b="1" dirty="0">
                <a:solidFill>
                  <a:schemeClr val="bg1"/>
                </a:solidFill>
              </a:rPr>
              <a:t>The Secretariat Building</a:t>
            </a:r>
          </a:p>
          <a:p>
            <a:endParaRPr lang="en-US" sz="2400" dirty="0">
              <a:solidFill>
                <a:schemeClr val="bg1"/>
              </a:solidFill>
            </a:endParaRPr>
          </a:p>
          <a:p>
            <a:pPr marL="285750" indent="-285750">
              <a:buFont typeface="Wingdings" panose="05000000000000000000" pitchFamily="2" charset="2"/>
              <a:buChar char="v"/>
            </a:pPr>
            <a:r>
              <a:rPr lang="en-US" sz="2400" dirty="0">
                <a:solidFill>
                  <a:schemeClr val="bg1"/>
                </a:solidFill>
              </a:rPr>
              <a:t> Built in several stages between 1889 and 1905. Victorian style ancient building with a history of 130 years.</a:t>
            </a:r>
          </a:p>
          <a:p>
            <a:pPr marL="285750" indent="-285750">
              <a:buFont typeface="Wingdings" panose="05000000000000000000" pitchFamily="2" charset="2"/>
              <a:buChar char="v"/>
            </a:pPr>
            <a:endParaRPr lang="en-US" sz="2400" dirty="0">
              <a:solidFill>
                <a:schemeClr val="bg1"/>
              </a:solidFill>
            </a:endParaRPr>
          </a:p>
          <a:p>
            <a:pPr marL="285750" indent="-285750">
              <a:buFont typeface="Wingdings" panose="05000000000000000000" pitchFamily="2" charset="2"/>
              <a:buChar char="v"/>
            </a:pPr>
            <a:r>
              <a:rPr lang="en-US" sz="2400" dirty="0">
                <a:solidFill>
                  <a:schemeClr val="bg1"/>
                </a:solidFill>
              </a:rPr>
              <a:t> Administrative center of British Burma during colonial era.</a:t>
            </a:r>
          </a:p>
          <a:p>
            <a:pPr marL="285750" indent="-285750">
              <a:buFont typeface="Wingdings" panose="05000000000000000000" pitchFamily="2" charset="2"/>
              <a:buChar char="v"/>
            </a:pPr>
            <a:endParaRPr lang="en-US" sz="2400" dirty="0">
              <a:solidFill>
                <a:schemeClr val="bg1"/>
              </a:solidFill>
            </a:endParaRPr>
          </a:p>
          <a:p>
            <a:pPr marL="285750" indent="-285750">
              <a:buFont typeface="Wingdings" panose="05000000000000000000" pitchFamily="2" charset="2"/>
              <a:buChar char="v"/>
            </a:pPr>
            <a:r>
              <a:rPr lang="en-US" sz="2400" dirty="0">
                <a:solidFill>
                  <a:schemeClr val="bg1"/>
                </a:solidFill>
              </a:rPr>
              <a:t> 1938, a student named Bo Aung Kyaw was killed on the street west of the Secretariat building during protest demanding the release of anti-British activists. Hence, the street is called Bo Aung Kyaw street in current days. </a:t>
            </a:r>
          </a:p>
          <a:p>
            <a:pPr marL="285750" indent="-285750">
              <a:buFont typeface="Wingdings" panose="05000000000000000000" pitchFamily="2" charset="2"/>
              <a:buChar char="v"/>
            </a:pPr>
            <a:endParaRPr lang="en-US" sz="2400" dirty="0">
              <a:solidFill>
                <a:schemeClr val="bg1"/>
              </a:solidFill>
            </a:endParaRPr>
          </a:p>
          <a:p>
            <a:pPr marL="285750" indent="-285750">
              <a:buFont typeface="Wingdings" panose="05000000000000000000" pitchFamily="2" charset="2"/>
              <a:buChar char="v"/>
            </a:pPr>
            <a:r>
              <a:rPr lang="en-US" sz="2400" dirty="0">
                <a:solidFill>
                  <a:schemeClr val="bg1"/>
                </a:solidFill>
              </a:rPr>
              <a:t> In 1947 July 19</a:t>
            </a:r>
            <a:r>
              <a:rPr lang="en-US" sz="2400" baseline="30000" dirty="0">
                <a:solidFill>
                  <a:schemeClr val="bg1"/>
                </a:solidFill>
              </a:rPr>
              <a:t>th</a:t>
            </a:r>
            <a:r>
              <a:rPr lang="en-US" sz="2400" dirty="0">
                <a:solidFill>
                  <a:schemeClr val="bg1"/>
                </a:solidFill>
              </a:rPr>
              <a:t>, the Secretariat witnessed the modern Burma’s nightmare. Independence Leader General Aung San along with other country’s important decision makers were assassinated in the Secretariat building. </a:t>
            </a:r>
          </a:p>
          <a:p>
            <a:r>
              <a:rPr lang="en-US" sz="2400" dirty="0">
                <a:solidFill>
                  <a:schemeClr val="bg1"/>
                </a:solidFill>
              </a:rPr>
              <a:t>  </a:t>
            </a:r>
          </a:p>
        </p:txBody>
      </p:sp>
    </p:spTree>
    <p:extLst>
      <p:ext uri="{BB962C8B-B14F-4D97-AF65-F5344CB8AC3E}">
        <p14:creationId xmlns:p14="http://schemas.microsoft.com/office/powerpoint/2010/main" val="385204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3" name="Rectangle 2">
            <a:extLst>
              <a:ext uri="{FF2B5EF4-FFF2-40B4-BE49-F238E27FC236}">
                <a16:creationId xmlns:a16="http://schemas.microsoft.com/office/drawing/2014/main" id="{336C0078-2948-0888-A9DA-B35512040EAB}"/>
              </a:ext>
            </a:extLst>
          </p:cNvPr>
          <p:cNvSpPr/>
          <p:nvPr/>
        </p:nvSpPr>
        <p:spPr>
          <a:xfrm>
            <a:off x="4660542" y="4171295"/>
            <a:ext cx="789863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0"/>
                <a:solidFill>
                  <a:srgbClr val="EEECE1"/>
                </a:solidFill>
                <a:effectLst>
                  <a:innerShdw blurRad="63500" dist="50800" dir="13500000">
                    <a:srgbClr val="000000">
                      <a:alpha val="50000"/>
                    </a:srgbClr>
                  </a:innerShdw>
                </a:effectLst>
                <a:uLnTx/>
                <a:uFillTx/>
                <a:latin typeface="Calibri"/>
                <a:ea typeface="+mn-ea"/>
                <a:cs typeface="+mn-cs"/>
              </a:rPr>
              <a:t>THE HISTORICAL TIMELINE</a:t>
            </a:r>
          </a:p>
        </p:txBody>
      </p:sp>
      <p:sp>
        <p:nvSpPr>
          <p:cNvPr id="4" name="Arrow: Striped Right 3">
            <a:extLst>
              <a:ext uri="{FF2B5EF4-FFF2-40B4-BE49-F238E27FC236}">
                <a16:creationId xmlns:a16="http://schemas.microsoft.com/office/drawing/2014/main" id="{0F37F2AE-C37A-481B-FBCE-E908400411A7}"/>
              </a:ext>
            </a:extLst>
          </p:cNvPr>
          <p:cNvSpPr/>
          <p:nvPr/>
        </p:nvSpPr>
        <p:spPr>
          <a:xfrm>
            <a:off x="14173200" y="4099560"/>
            <a:ext cx="1905000" cy="1066800"/>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16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3" name="TextBox 2">
            <a:extLst>
              <a:ext uri="{FF2B5EF4-FFF2-40B4-BE49-F238E27FC236}">
                <a16:creationId xmlns:a16="http://schemas.microsoft.com/office/drawing/2014/main" id="{7A269B9D-3A3C-E44B-EAAE-691D07D1D15B}"/>
              </a:ext>
            </a:extLst>
          </p:cNvPr>
          <p:cNvSpPr txBox="1"/>
          <p:nvPr/>
        </p:nvSpPr>
        <p:spPr>
          <a:xfrm>
            <a:off x="5608320" y="301927"/>
            <a:ext cx="6477000" cy="707886"/>
          </a:xfrm>
          <a:prstGeom prst="rect">
            <a:avLst/>
          </a:prstGeom>
          <a:noFill/>
        </p:spPr>
        <p:txBody>
          <a:bodyPr wrap="square" rtlCol="0">
            <a:spAutoFit/>
          </a:bodyPr>
          <a:lstStyle/>
          <a:p>
            <a:r>
              <a:rPr lang="en-US" sz="4000" b="1" u="sng" dirty="0">
                <a:solidFill>
                  <a:schemeClr val="bg1"/>
                </a:solidFill>
                <a:latin typeface="Tahoma" panose="020B0604030504040204" pitchFamily="34" charset="0"/>
                <a:ea typeface="Tahoma" panose="020B0604030504040204" pitchFamily="34" charset="0"/>
                <a:cs typeface="Tahoma" panose="020B0604030504040204" pitchFamily="34" charset="0"/>
              </a:rPr>
              <a:t>The Historical Time line</a:t>
            </a:r>
          </a:p>
        </p:txBody>
      </p:sp>
      <p:sp>
        <p:nvSpPr>
          <p:cNvPr id="4" name="TextBox 3">
            <a:extLst>
              <a:ext uri="{FF2B5EF4-FFF2-40B4-BE49-F238E27FC236}">
                <a16:creationId xmlns:a16="http://schemas.microsoft.com/office/drawing/2014/main" id="{6B21F2C3-0176-A005-D3B1-D6F6207738DB}"/>
              </a:ext>
            </a:extLst>
          </p:cNvPr>
          <p:cNvSpPr txBox="1"/>
          <p:nvPr/>
        </p:nvSpPr>
        <p:spPr>
          <a:xfrm>
            <a:off x="1036320" y="1230220"/>
            <a:ext cx="4495800" cy="461665"/>
          </a:xfrm>
          <a:prstGeom prst="rect">
            <a:avLst/>
          </a:prstGeom>
          <a:noFill/>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Colonial Era (1824 – 1948)</a:t>
            </a:r>
          </a:p>
        </p:txBody>
      </p:sp>
      <p:sp>
        <p:nvSpPr>
          <p:cNvPr id="5" name="TextBox 4">
            <a:extLst>
              <a:ext uri="{FF2B5EF4-FFF2-40B4-BE49-F238E27FC236}">
                <a16:creationId xmlns:a16="http://schemas.microsoft.com/office/drawing/2014/main" id="{3E52D7EB-598B-A0DF-464A-6D359C2C9858}"/>
              </a:ext>
            </a:extLst>
          </p:cNvPr>
          <p:cNvSpPr txBox="1"/>
          <p:nvPr/>
        </p:nvSpPr>
        <p:spPr>
          <a:xfrm>
            <a:off x="7124700" y="1241236"/>
            <a:ext cx="3657600" cy="830997"/>
          </a:xfrm>
          <a:prstGeom prst="rect">
            <a:avLst/>
          </a:prstGeom>
          <a:noFill/>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Pre-Independence Era (1946-1947)</a:t>
            </a:r>
          </a:p>
        </p:txBody>
      </p:sp>
      <p:sp>
        <p:nvSpPr>
          <p:cNvPr id="6" name="TextBox 5">
            <a:extLst>
              <a:ext uri="{FF2B5EF4-FFF2-40B4-BE49-F238E27FC236}">
                <a16:creationId xmlns:a16="http://schemas.microsoft.com/office/drawing/2014/main" id="{BC06FF9F-D0A9-F2CF-0F8C-3AC20ADEBA2B}"/>
              </a:ext>
            </a:extLst>
          </p:cNvPr>
          <p:cNvSpPr txBox="1"/>
          <p:nvPr/>
        </p:nvSpPr>
        <p:spPr>
          <a:xfrm>
            <a:off x="11963400" y="1230220"/>
            <a:ext cx="6324600" cy="830997"/>
          </a:xfrm>
          <a:prstGeom prst="rect">
            <a:avLst/>
          </a:prstGeom>
          <a:noFill/>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Independence Era and </a:t>
            </a:r>
          </a:p>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Coup Era (1948 – current day)</a:t>
            </a:r>
          </a:p>
        </p:txBody>
      </p:sp>
      <p:sp>
        <p:nvSpPr>
          <p:cNvPr id="7" name="TextBox 6">
            <a:extLst>
              <a:ext uri="{FF2B5EF4-FFF2-40B4-BE49-F238E27FC236}">
                <a16:creationId xmlns:a16="http://schemas.microsoft.com/office/drawing/2014/main" id="{896AD301-4544-8E12-DDF3-25CFF08941BC}"/>
              </a:ext>
            </a:extLst>
          </p:cNvPr>
          <p:cNvSpPr txBox="1"/>
          <p:nvPr/>
        </p:nvSpPr>
        <p:spPr>
          <a:xfrm>
            <a:off x="502919" y="2327344"/>
            <a:ext cx="6019801" cy="5632311"/>
          </a:xfrm>
          <a:prstGeom prst="rect">
            <a:avLst/>
          </a:prstGeom>
          <a:noFill/>
        </p:spPr>
        <p:txBody>
          <a:bodyPr wrap="square" rtlCol="0">
            <a:spAutoFit/>
          </a:bodyPr>
          <a:lstStyle/>
          <a:p>
            <a:pPr marL="342900" indent="-342900">
              <a:buFont typeface="Arial" panose="020B0604020202020204" pitchFamily="34" charset="0"/>
              <a:buChar char="•"/>
            </a:pPr>
            <a:r>
              <a:rPr lang="en-US" sz="24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British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colonization on</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Burma</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lasted from 1824 to 1948 </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successive three Anglo-</a:t>
            </a:r>
            <a:r>
              <a:rPr lang="en-US" sz="24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Burmese</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wars.</a:t>
            </a:r>
          </a:p>
          <a:p>
            <a:pPr marL="342900" indent="-342900">
              <a:buFont typeface="Arial" panose="020B0604020202020204" pitchFamily="34" charset="0"/>
              <a:buChar char="•"/>
            </a:pP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British introduced a radically different educational system from the traditional Sangha Education.</a:t>
            </a:r>
          </a:p>
          <a:p>
            <a:pPr marL="342900" indent="-342900">
              <a:buFont typeface="Arial" panose="020B0604020202020204" pitchFamily="34" charset="0"/>
              <a:buChar char="•"/>
            </a:pP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E</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thnic minority communities benefited from British rule, and foreigners flooded the major cities in pursuit of opportunities under the Pax Britannica—a systematized, hegemonic international legal and maritime control system regulating trade across the empire.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5316BBEC-65B2-01A5-8037-90B3D22E510A}"/>
              </a:ext>
            </a:extLst>
          </p:cNvPr>
          <p:cNvSpPr txBox="1"/>
          <p:nvPr/>
        </p:nvSpPr>
        <p:spPr>
          <a:xfrm>
            <a:off x="6705600" y="2304484"/>
            <a:ext cx="4495800" cy="5632311"/>
          </a:xfrm>
          <a:prstGeom prst="rect">
            <a:avLst/>
          </a:prstGeom>
          <a:noFill/>
        </p:spPr>
        <p:txBody>
          <a:bodyPr wrap="square" rtlCol="0">
            <a:spAutoFit/>
          </a:bodyPr>
          <a:lstStyle/>
          <a:p>
            <a:pPr marL="342900" indent="-342900">
              <a:buFont typeface="Arial" panose="020B0604020202020204" pitchFamily="34" charset="0"/>
              <a:buChar char="•"/>
            </a:pP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General Aung San became head of the AFPFL in 1946.</a:t>
            </a:r>
          </a:p>
          <a:p>
            <a:pPr marL="342900" indent="-342900">
              <a:buFont typeface="Arial" panose="020B0604020202020204" pitchFamily="34" charset="0"/>
              <a:buChar char="•"/>
            </a:pPr>
            <a:endPar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He</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continued the more peaceful struggle for Burmese independence until his assassination after the overwhelming victory of the AFPFL in the April 1947 constituent assembly elections. </a:t>
            </a:r>
          </a:p>
          <a:p>
            <a:pPr marL="342900" indent="-342900">
              <a:buFont typeface="Arial" panose="020B0604020202020204" pitchFamily="34" charset="0"/>
              <a:buChar char="•"/>
            </a:pPr>
            <a:endPar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Burma finally became independent on 4 January 1948.</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233CAC95-1686-0FFC-C756-1C3363FAC9F0}"/>
              </a:ext>
            </a:extLst>
          </p:cNvPr>
          <p:cNvSpPr txBox="1"/>
          <p:nvPr/>
        </p:nvSpPr>
        <p:spPr>
          <a:xfrm>
            <a:off x="12115800" y="2304484"/>
            <a:ext cx="5669281" cy="6740307"/>
          </a:xfrm>
          <a:prstGeom prst="rect">
            <a:avLst/>
          </a:prstGeom>
          <a:noFill/>
        </p:spPr>
        <p:txBody>
          <a:bodyPr wrap="square" rtlCol="0">
            <a:spAutoFit/>
          </a:bodyPr>
          <a:lstStyle/>
          <a:p>
            <a:pPr marL="342900" indent="-342900">
              <a:buFont typeface="Arial" panose="020B0604020202020204" pitchFamily="34" charset="0"/>
              <a:buChar char="•"/>
            </a:pP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3 constitutions – </a:t>
            </a:r>
          </a:p>
          <a:p>
            <a:pPr lvl="1"/>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1947 Constitution </a:t>
            </a:r>
          </a:p>
          <a:p>
            <a:pPr lvl="1"/>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1974 Constitution </a:t>
            </a:r>
          </a:p>
          <a:p>
            <a:pPr lvl="1"/>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2008 Constitution</a:t>
            </a:r>
          </a:p>
          <a:p>
            <a:pPr lvl="1"/>
            <a:endPar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3 Coups by Military Dictators</a:t>
            </a:r>
          </a:p>
          <a:p>
            <a:pPr lvl="1"/>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Ne Win Era (1962-1981) ruling period 19 years</a:t>
            </a:r>
          </a:p>
          <a:p>
            <a:pPr lvl="1"/>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Than </a:t>
            </a:r>
            <a:r>
              <a:rPr lang="en-US" sz="2400" dirty="0" err="1">
                <a:solidFill>
                  <a:schemeClr val="bg1"/>
                </a:solidFill>
                <a:latin typeface="Tahoma" panose="020B0604030504040204" pitchFamily="34" charset="0"/>
                <a:ea typeface="Tahoma" panose="020B0604030504040204" pitchFamily="34" charset="0"/>
                <a:cs typeface="Tahoma" panose="020B0604030504040204" pitchFamily="34" charset="0"/>
              </a:rPr>
              <a:t>Shwe</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Era (1992 – 2011) ruling period 18 years</a:t>
            </a:r>
          </a:p>
          <a:p>
            <a:pPr lvl="1"/>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Min Aung Hlaing (2021 – Current)</a:t>
            </a:r>
          </a:p>
          <a:p>
            <a:pPr lvl="1"/>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Burma aka Myanmar citizen hasn’t enjoyed a period of peace and glory due to the greed of military dictators. </a:t>
            </a:r>
          </a:p>
          <a:p>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413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pic>
        <p:nvPicPr>
          <p:cNvPr id="4" name="Picture 3">
            <a:extLst>
              <a:ext uri="{FF2B5EF4-FFF2-40B4-BE49-F238E27FC236}">
                <a16:creationId xmlns:a16="http://schemas.microsoft.com/office/drawing/2014/main" id="{CCCA4A77-3719-C345-8335-2DFF4D495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38301"/>
            <a:ext cx="6762277" cy="4510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7B2BCFF7-D948-088B-3390-B315A8863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571500"/>
            <a:ext cx="4548187" cy="6818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0DDBE498-1604-61DC-92D1-373449C23B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48670" y="2012587"/>
            <a:ext cx="5902281" cy="3936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5CD1F609-2398-BED5-4ED3-19FA6320E171}"/>
              </a:ext>
            </a:extLst>
          </p:cNvPr>
          <p:cNvSpPr txBox="1"/>
          <p:nvPr/>
        </p:nvSpPr>
        <p:spPr>
          <a:xfrm>
            <a:off x="1143000" y="7615691"/>
            <a:ext cx="16002000" cy="1323439"/>
          </a:xfrm>
          <a:prstGeom prst="rect">
            <a:avLst/>
          </a:prstGeom>
          <a:noFill/>
        </p:spPr>
        <p:txBody>
          <a:bodyPr wrap="square" rtlCol="0">
            <a:spAutoFit/>
          </a:bodyPr>
          <a:lstStyle/>
          <a:p>
            <a:r>
              <a:rPr lang="en-US" sz="2000" dirty="0">
                <a:solidFill>
                  <a:schemeClr val="bg1"/>
                </a:solidFill>
              </a:rPr>
              <a:t>Before Renovation, the building reminds the endless mourning of Myanmar people over the loss of General Aung San and other ministers. The building was treated as a forgotten building during the first coup era also known as U Ne Win era ( 1962 – 1988). Thus, it becomes an abandoned space with no one to care for the magnificent ancient architecture. </a:t>
            </a:r>
          </a:p>
          <a:p>
            <a:endParaRPr lang="en-US" sz="20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pic>
        <p:nvPicPr>
          <p:cNvPr id="6" name="Picture 5">
            <a:extLst>
              <a:ext uri="{FF2B5EF4-FFF2-40B4-BE49-F238E27FC236}">
                <a16:creationId xmlns:a16="http://schemas.microsoft.com/office/drawing/2014/main" id="{C50CC4F2-F139-8D66-DF58-71C24F600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92505"/>
            <a:ext cx="5715000" cy="857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72B36905-2B7F-B7D9-B17C-D070DB4FD5D1}"/>
              </a:ext>
            </a:extLst>
          </p:cNvPr>
          <p:cNvPicPr>
            <a:picLocks noChangeAspect="1"/>
          </p:cNvPicPr>
          <p:nvPr/>
        </p:nvPicPr>
        <p:blipFill>
          <a:blip r:embed="rId4"/>
          <a:stretch>
            <a:fillRect/>
          </a:stretch>
        </p:blipFill>
        <p:spPr>
          <a:xfrm>
            <a:off x="2057400" y="876300"/>
            <a:ext cx="2638723"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4C175337-BF8C-B10B-B769-34A5EB285218}"/>
              </a:ext>
            </a:extLst>
          </p:cNvPr>
          <p:cNvPicPr>
            <a:picLocks noChangeAspect="1"/>
          </p:cNvPicPr>
          <p:nvPr/>
        </p:nvPicPr>
        <p:blipFill>
          <a:blip r:embed="rId5"/>
          <a:stretch>
            <a:fillRect/>
          </a:stretch>
        </p:blipFill>
        <p:spPr>
          <a:xfrm>
            <a:off x="609600" y="6195268"/>
            <a:ext cx="5751720" cy="2567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8B80C965-0A07-CCE4-0BA7-EBC942643267}"/>
              </a:ext>
            </a:extLst>
          </p:cNvPr>
          <p:cNvSpPr txBox="1"/>
          <p:nvPr/>
        </p:nvSpPr>
        <p:spPr>
          <a:xfrm>
            <a:off x="2514600" y="5143500"/>
            <a:ext cx="2362200" cy="461665"/>
          </a:xfrm>
          <a:prstGeom prst="rect">
            <a:avLst/>
          </a:prstGeom>
          <a:noFill/>
        </p:spPr>
        <p:txBody>
          <a:bodyPr wrap="square" rtlCol="0">
            <a:spAutoFit/>
          </a:bodyPr>
          <a:lstStyle/>
          <a:p>
            <a:r>
              <a:rPr lang="en-US" sz="2400" b="1" dirty="0">
                <a:solidFill>
                  <a:schemeClr val="bg1"/>
                </a:solidFill>
              </a:rPr>
              <a:t>Bo Aung Kyaw</a:t>
            </a:r>
          </a:p>
        </p:txBody>
      </p:sp>
      <p:sp>
        <p:nvSpPr>
          <p:cNvPr id="12" name="TextBox 11">
            <a:extLst>
              <a:ext uri="{FF2B5EF4-FFF2-40B4-BE49-F238E27FC236}">
                <a16:creationId xmlns:a16="http://schemas.microsoft.com/office/drawing/2014/main" id="{5E3D2F7C-889F-3A52-B3D4-3D3C7E4CEECD}"/>
              </a:ext>
            </a:extLst>
          </p:cNvPr>
          <p:cNvSpPr txBox="1"/>
          <p:nvPr/>
        </p:nvSpPr>
        <p:spPr>
          <a:xfrm>
            <a:off x="12496800" y="469813"/>
            <a:ext cx="5590674" cy="7848302"/>
          </a:xfrm>
          <a:prstGeom prst="rect">
            <a:avLst/>
          </a:prstGeom>
          <a:noFill/>
          <a:ln>
            <a:solidFill>
              <a:schemeClr val="bg2"/>
            </a:solidFill>
          </a:ln>
        </p:spPr>
        <p:txBody>
          <a:bodyPr wrap="square" rtlCol="0">
            <a:spAutoFit/>
          </a:bodyPr>
          <a:lstStyle/>
          <a:p>
            <a:r>
              <a:rPr lang="en-US" sz="2800" dirty="0">
                <a:solidFill>
                  <a:schemeClr val="bg1"/>
                </a:solidFill>
              </a:rPr>
              <a:t>The Secretariat building witnessed the last moment of Independence Leader General Aung San along with his ministers. </a:t>
            </a:r>
          </a:p>
          <a:p>
            <a:endParaRPr lang="en-US" sz="2800" dirty="0">
              <a:solidFill>
                <a:schemeClr val="bg1"/>
              </a:solidFill>
            </a:endParaRPr>
          </a:p>
          <a:p>
            <a:r>
              <a:rPr lang="en-US" sz="2800" dirty="0">
                <a:solidFill>
                  <a:schemeClr val="bg1"/>
                </a:solidFill>
              </a:rPr>
              <a:t>The Secretariat building, even after renovation, always closes on the Martyr’s Day in remembrance of the tragic event.</a:t>
            </a:r>
          </a:p>
          <a:p>
            <a:endParaRPr lang="en-US" sz="2800" dirty="0">
              <a:solidFill>
                <a:schemeClr val="bg1"/>
              </a:solidFill>
            </a:endParaRPr>
          </a:p>
          <a:p>
            <a:r>
              <a:rPr lang="en-US" sz="2800" dirty="0">
                <a:solidFill>
                  <a:schemeClr val="bg1"/>
                </a:solidFill>
              </a:rPr>
              <a:t>Martyrs’ Day is a Burmese national holiday observed on 19 July to commemorate the nine Martyrs.</a:t>
            </a:r>
          </a:p>
          <a:p>
            <a:endParaRPr lang="en-US" sz="2800" dirty="0">
              <a:solidFill>
                <a:schemeClr val="bg1"/>
              </a:solidFill>
            </a:endParaRPr>
          </a:p>
          <a:p>
            <a:r>
              <a:rPr lang="en-US" sz="2800" dirty="0">
                <a:solidFill>
                  <a:schemeClr val="bg1"/>
                </a:solidFill>
              </a:rPr>
              <a:t>They are Gen. Aung San and seven other leaders of the pre-independence interim government, and one bodyguard.</a:t>
            </a:r>
          </a:p>
        </p:txBody>
      </p:sp>
    </p:spTree>
    <p:extLst>
      <p:ext uri="{BB962C8B-B14F-4D97-AF65-F5344CB8AC3E}">
        <p14:creationId xmlns:p14="http://schemas.microsoft.com/office/powerpoint/2010/main" val="740482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3" name="Rectangle 2">
            <a:extLst>
              <a:ext uri="{FF2B5EF4-FFF2-40B4-BE49-F238E27FC236}">
                <a16:creationId xmlns:a16="http://schemas.microsoft.com/office/drawing/2014/main" id="{336C0078-2948-0888-A9DA-B35512040EAB}"/>
              </a:ext>
            </a:extLst>
          </p:cNvPr>
          <p:cNvSpPr/>
          <p:nvPr/>
        </p:nvSpPr>
        <p:spPr>
          <a:xfrm>
            <a:off x="3276600" y="4171295"/>
            <a:ext cx="1066651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0"/>
                <a:solidFill>
                  <a:srgbClr val="EEECE1"/>
                </a:solidFill>
                <a:effectLst>
                  <a:innerShdw blurRad="63500" dist="50800" dir="13500000">
                    <a:srgbClr val="000000">
                      <a:alpha val="50000"/>
                    </a:srgbClr>
                  </a:innerShdw>
                </a:effectLst>
                <a:uLnTx/>
                <a:uFillTx/>
                <a:latin typeface="Calibri"/>
                <a:ea typeface="+mn-ea"/>
                <a:cs typeface="+mn-cs"/>
              </a:rPr>
              <a:t>SECRETARIAT BUILDING STRUCTURE</a:t>
            </a:r>
          </a:p>
        </p:txBody>
      </p:sp>
      <p:sp>
        <p:nvSpPr>
          <p:cNvPr id="4" name="Arrow: Striped Right 3">
            <a:extLst>
              <a:ext uri="{FF2B5EF4-FFF2-40B4-BE49-F238E27FC236}">
                <a16:creationId xmlns:a16="http://schemas.microsoft.com/office/drawing/2014/main" id="{0F37F2AE-C37A-481B-FBCE-E908400411A7}"/>
              </a:ext>
            </a:extLst>
          </p:cNvPr>
          <p:cNvSpPr/>
          <p:nvPr/>
        </p:nvSpPr>
        <p:spPr>
          <a:xfrm>
            <a:off x="14173200" y="4099560"/>
            <a:ext cx="1905000" cy="1066800"/>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0440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0" y="9056779"/>
            <a:ext cx="18288000" cy="1230221"/>
          </a:xfrm>
          <a:custGeom>
            <a:avLst/>
            <a:gdLst/>
            <a:ahLst/>
            <a:cxnLst/>
            <a:rect l="l" t="t" r="r" b="b"/>
            <a:pathLst>
              <a:path w="18288000" h="1230221">
                <a:moveTo>
                  <a:pt x="0" y="0"/>
                </a:moveTo>
                <a:lnTo>
                  <a:pt x="18288000" y="0"/>
                </a:lnTo>
                <a:lnTo>
                  <a:pt x="18288000" y="1230221"/>
                </a:lnTo>
                <a:lnTo>
                  <a:pt x="0" y="1230221"/>
                </a:lnTo>
                <a:lnTo>
                  <a:pt x="0" y="0"/>
                </a:lnTo>
                <a:close/>
              </a:path>
            </a:pathLst>
          </a:custGeom>
          <a:blipFill>
            <a:blip r:embed="rId2"/>
            <a:stretch>
              <a:fillRect t="-17471" b="-17471"/>
            </a:stretch>
          </a:blipFill>
        </p:spPr>
      </p:sp>
      <p:sp>
        <p:nvSpPr>
          <p:cNvPr id="5" name="TextBox 4">
            <a:extLst>
              <a:ext uri="{FF2B5EF4-FFF2-40B4-BE49-F238E27FC236}">
                <a16:creationId xmlns:a16="http://schemas.microsoft.com/office/drawing/2014/main" id="{DDF26E10-3801-14E1-204C-CA024E98B6AC}"/>
              </a:ext>
            </a:extLst>
          </p:cNvPr>
          <p:cNvSpPr txBox="1"/>
          <p:nvPr/>
        </p:nvSpPr>
        <p:spPr>
          <a:xfrm>
            <a:off x="6457164" y="952500"/>
            <a:ext cx="5508355" cy="3354765"/>
          </a:xfrm>
          <a:prstGeom prst="rect">
            <a:avLst/>
          </a:prstGeom>
          <a:noFill/>
          <a:ln>
            <a:solidFill>
              <a:schemeClr val="bg2"/>
            </a:solidFill>
          </a:ln>
        </p:spPr>
        <p:txBody>
          <a:bodyPr wrap="square" rtlCol="0">
            <a:spAutoFit/>
          </a:bodyPr>
          <a:lstStyle/>
          <a:p>
            <a:pPr marL="457200" indent="-457200">
              <a:buFont typeface="Arial" panose="020B0604020202020204" pitchFamily="34" charset="0"/>
              <a:buChar char="•"/>
            </a:pPr>
            <a:r>
              <a:rPr lang="en-US" sz="3200" dirty="0">
                <a:solidFill>
                  <a:schemeClr val="bg1"/>
                </a:solidFill>
              </a:rPr>
              <a:t>Load-bearing system </a:t>
            </a:r>
          </a:p>
          <a:p>
            <a:pPr marL="457200" indent="-457200">
              <a:buFont typeface="Arial" panose="020B0604020202020204" pitchFamily="34" charset="0"/>
              <a:buChar char="•"/>
            </a:pPr>
            <a:r>
              <a:rPr lang="en-US" sz="3200" dirty="0">
                <a:solidFill>
                  <a:schemeClr val="bg1"/>
                </a:solidFill>
              </a:rPr>
              <a:t>Lime casting and Masonry pointing</a:t>
            </a:r>
          </a:p>
          <a:p>
            <a:pPr marL="457200" indent="-457200">
              <a:buFont typeface="Arial" panose="020B0604020202020204" pitchFamily="34" charset="0"/>
              <a:buChar char="•"/>
            </a:pPr>
            <a:r>
              <a:rPr lang="en-US" sz="3200" dirty="0">
                <a:solidFill>
                  <a:schemeClr val="bg1"/>
                </a:solidFill>
              </a:rPr>
              <a:t>Dome Roof structure</a:t>
            </a:r>
          </a:p>
          <a:p>
            <a:pPr marL="457200" indent="-457200">
              <a:buFont typeface="Arial" panose="020B0604020202020204" pitchFamily="34" charset="0"/>
              <a:buChar char="•"/>
            </a:pPr>
            <a:r>
              <a:rPr lang="en-US" sz="3200" dirty="0">
                <a:solidFill>
                  <a:schemeClr val="bg1"/>
                </a:solidFill>
              </a:rPr>
              <a:t>Clay tile roof (Marseilles and Mangalore tiles)</a:t>
            </a:r>
          </a:p>
          <a:p>
            <a:endParaRPr lang="en-US" sz="2000" dirty="0">
              <a:solidFill>
                <a:schemeClr val="bg1"/>
              </a:solidFill>
            </a:endParaRPr>
          </a:p>
        </p:txBody>
      </p:sp>
      <p:pic>
        <p:nvPicPr>
          <p:cNvPr id="9" name="Picture 8">
            <a:extLst>
              <a:ext uri="{FF2B5EF4-FFF2-40B4-BE49-F238E27FC236}">
                <a16:creationId xmlns:a16="http://schemas.microsoft.com/office/drawing/2014/main" id="{A21B176A-0E21-3164-8758-B7897918B6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5034" y="4856418"/>
            <a:ext cx="6035096" cy="4020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2CCEB8E4-60F7-BDEA-2A28-7410880582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12750"/>
            <a:ext cx="5508355" cy="8264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E2C045A3-1FC5-C4FC-E3EB-F9CC15E187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61928" y="193216"/>
            <a:ext cx="5221272" cy="4405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68A9EB0E-E67B-6297-F2D5-19C36F0CD53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858" t="6488" r="4141"/>
          <a:stretch/>
        </p:blipFill>
        <p:spPr>
          <a:xfrm>
            <a:off x="12163929" y="4841013"/>
            <a:ext cx="5895471" cy="40362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726</Words>
  <Application>Microsoft Office PowerPoint</Application>
  <PresentationFormat>Custom</PresentationFormat>
  <Paragraphs>98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Wingdings</vt:lpstr>
      <vt:lpstr>Oswald Bold</vt:lpstr>
      <vt:lpstr>Calibri</vt:lpstr>
      <vt:lpstr>Arial</vt:lpstr>
      <vt:lpstr>Tahoma</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[optional: subtitle</dc:title>
  <dc:creator>Win May Thaw</dc:creator>
  <cp:lastModifiedBy>ASUS</cp:lastModifiedBy>
  <cp:revision>22</cp:revision>
  <dcterms:created xsi:type="dcterms:W3CDTF">2006-08-16T00:00:00Z</dcterms:created>
  <dcterms:modified xsi:type="dcterms:W3CDTF">2023-07-18T11:12:11Z</dcterms:modified>
  <dc:identifier>DAFnmuNG-u0</dc:identifier>
</cp:coreProperties>
</file>